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 id="2147483702" r:id="rId4"/>
    <p:sldMasterId id="2147483714" r:id="rId5"/>
    <p:sldMasterId id="2147483758" r:id="rId6"/>
    <p:sldMasterId id="2147483800" r:id="rId7"/>
    <p:sldMasterId id="2147483816" r:id="rId8"/>
  </p:sldMasterIdLst>
  <p:notesMasterIdLst>
    <p:notesMasterId r:id="rId147"/>
  </p:notesMasterIdLst>
  <p:handoutMasterIdLst>
    <p:handoutMasterId r:id="rId148"/>
  </p:handoutMasterIdLst>
  <p:sldIdLst>
    <p:sldId id="259" r:id="rId9"/>
    <p:sldId id="404" r:id="rId10"/>
    <p:sldId id="260" r:id="rId11"/>
    <p:sldId id="261" r:id="rId12"/>
    <p:sldId id="258" r:id="rId13"/>
    <p:sldId id="262" r:id="rId14"/>
    <p:sldId id="263" r:id="rId15"/>
    <p:sldId id="264" r:id="rId16"/>
    <p:sldId id="283" r:id="rId17"/>
    <p:sldId id="267" r:id="rId18"/>
    <p:sldId id="268" r:id="rId19"/>
    <p:sldId id="271" r:id="rId20"/>
    <p:sldId id="269" r:id="rId21"/>
    <p:sldId id="270" r:id="rId22"/>
    <p:sldId id="272" r:id="rId23"/>
    <p:sldId id="273" r:id="rId24"/>
    <p:sldId id="274" r:id="rId25"/>
    <p:sldId id="275" r:id="rId26"/>
    <p:sldId id="276" r:id="rId27"/>
    <p:sldId id="277" r:id="rId28"/>
    <p:sldId id="266" r:id="rId29"/>
    <p:sldId id="281" r:id="rId30"/>
    <p:sldId id="454" r:id="rId31"/>
    <p:sldId id="279" r:id="rId32"/>
    <p:sldId id="282" r:id="rId33"/>
    <p:sldId id="265" r:id="rId34"/>
    <p:sldId id="407" r:id="rId35"/>
    <p:sldId id="405" r:id="rId36"/>
    <p:sldId id="438" r:id="rId37"/>
    <p:sldId id="433" r:id="rId38"/>
    <p:sldId id="439" r:id="rId39"/>
    <p:sldId id="377" r:id="rId40"/>
    <p:sldId id="378" r:id="rId41"/>
    <p:sldId id="307" r:id="rId42"/>
    <p:sldId id="312" r:id="rId43"/>
    <p:sldId id="313" r:id="rId44"/>
    <p:sldId id="314" r:id="rId45"/>
    <p:sldId id="315" r:id="rId46"/>
    <p:sldId id="316" r:id="rId47"/>
    <p:sldId id="449" r:id="rId48"/>
    <p:sldId id="308" r:id="rId49"/>
    <p:sldId id="310" r:id="rId50"/>
    <p:sldId id="311" r:id="rId51"/>
    <p:sldId id="318" r:id="rId52"/>
    <p:sldId id="317" r:id="rId53"/>
    <p:sldId id="320" r:id="rId54"/>
    <p:sldId id="383" r:id="rId55"/>
    <p:sldId id="413" r:id="rId56"/>
    <p:sldId id="414" r:id="rId57"/>
    <p:sldId id="415" r:id="rId58"/>
    <p:sldId id="322" r:id="rId59"/>
    <p:sldId id="379" r:id="rId60"/>
    <p:sldId id="380" r:id="rId61"/>
    <p:sldId id="382" r:id="rId62"/>
    <p:sldId id="323" r:id="rId63"/>
    <p:sldId id="324" r:id="rId64"/>
    <p:sldId id="325" r:id="rId65"/>
    <p:sldId id="416" r:id="rId66"/>
    <p:sldId id="442" r:id="rId67"/>
    <p:sldId id="419" r:id="rId68"/>
    <p:sldId id="417" r:id="rId69"/>
    <p:sldId id="455" r:id="rId70"/>
    <p:sldId id="409" r:id="rId71"/>
    <p:sldId id="331" r:id="rId72"/>
    <p:sldId id="441" r:id="rId73"/>
    <p:sldId id="437" r:id="rId74"/>
    <p:sldId id="435" r:id="rId75"/>
    <p:sldId id="386" r:id="rId76"/>
    <p:sldId id="387" r:id="rId77"/>
    <p:sldId id="388" r:id="rId78"/>
    <p:sldId id="389" r:id="rId79"/>
    <p:sldId id="390" r:id="rId80"/>
    <p:sldId id="391" r:id="rId81"/>
    <p:sldId id="427" r:id="rId82"/>
    <p:sldId id="428" r:id="rId83"/>
    <p:sldId id="426" r:id="rId84"/>
    <p:sldId id="429" r:id="rId85"/>
    <p:sldId id="430" r:id="rId86"/>
    <p:sldId id="431" r:id="rId87"/>
    <p:sldId id="337" r:id="rId88"/>
    <p:sldId id="297" r:id="rId89"/>
    <p:sldId id="335" r:id="rId90"/>
    <p:sldId id="332" r:id="rId91"/>
    <p:sldId id="333" r:id="rId92"/>
    <p:sldId id="411" r:id="rId93"/>
    <p:sldId id="443" r:id="rId94"/>
    <p:sldId id="375" r:id="rId95"/>
    <p:sldId id="287" r:id="rId96"/>
    <p:sldId id="453" r:id="rId97"/>
    <p:sldId id="290" r:id="rId98"/>
    <p:sldId id="292" r:id="rId99"/>
    <p:sldId id="293" r:id="rId100"/>
    <p:sldId id="288" r:id="rId101"/>
    <p:sldId id="376" r:id="rId102"/>
    <p:sldId id="289" r:id="rId103"/>
    <p:sldId id="291" r:id="rId104"/>
    <p:sldId id="294" r:id="rId105"/>
    <p:sldId id="295" r:id="rId106"/>
    <p:sldId id="338" r:id="rId107"/>
    <p:sldId id="444" r:id="rId108"/>
    <p:sldId id="445" r:id="rId109"/>
    <p:sldId id="446" r:id="rId110"/>
    <p:sldId id="447" r:id="rId111"/>
    <p:sldId id="448" r:id="rId112"/>
    <p:sldId id="352" r:id="rId113"/>
    <p:sldId id="351" r:id="rId114"/>
    <p:sldId id="397" r:id="rId115"/>
    <p:sldId id="339" r:id="rId116"/>
    <p:sldId id="341" r:id="rId117"/>
    <p:sldId id="342" r:id="rId118"/>
    <p:sldId id="392" r:id="rId119"/>
    <p:sldId id="393" r:id="rId120"/>
    <p:sldId id="394" r:id="rId121"/>
    <p:sldId id="395" r:id="rId122"/>
    <p:sldId id="396" r:id="rId123"/>
    <p:sldId id="343" r:id="rId124"/>
    <p:sldId id="344" r:id="rId125"/>
    <p:sldId id="350" r:id="rId126"/>
    <p:sldId id="353" r:id="rId127"/>
    <p:sldId id="356" r:id="rId128"/>
    <p:sldId id="358" r:id="rId129"/>
    <p:sldId id="359" r:id="rId130"/>
    <p:sldId id="421" r:id="rId131"/>
    <p:sldId id="360" r:id="rId132"/>
    <p:sldId id="451" r:id="rId133"/>
    <p:sldId id="362" r:id="rId134"/>
    <p:sldId id="363" r:id="rId135"/>
    <p:sldId id="364" r:id="rId136"/>
    <p:sldId id="365" r:id="rId137"/>
    <p:sldId id="366" r:id="rId138"/>
    <p:sldId id="367" r:id="rId139"/>
    <p:sldId id="368" r:id="rId140"/>
    <p:sldId id="326" r:id="rId141"/>
    <p:sldId id="398" r:id="rId142"/>
    <p:sldId id="399" r:id="rId143"/>
    <p:sldId id="400" r:id="rId144"/>
    <p:sldId id="401" r:id="rId145"/>
    <p:sldId id="402" r:id="rId146"/>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E slides" id="{7ACBC2EB-6D64-46E8-8E3A-3FDFFA924B3B}">
          <p14:sldIdLst>
            <p14:sldId id="259"/>
            <p14:sldId id="404"/>
            <p14:sldId id="260"/>
            <p14:sldId id="261"/>
            <p14:sldId id="258"/>
            <p14:sldId id="262"/>
            <p14:sldId id="263"/>
            <p14:sldId id="264"/>
            <p14:sldId id="283"/>
            <p14:sldId id="267"/>
            <p14:sldId id="268"/>
            <p14:sldId id="271"/>
            <p14:sldId id="269"/>
            <p14:sldId id="270"/>
            <p14:sldId id="272"/>
            <p14:sldId id="273"/>
            <p14:sldId id="274"/>
            <p14:sldId id="275"/>
            <p14:sldId id="276"/>
            <p14:sldId id="277"/>
            <p14:sldId id="266"/>
            <p14:sldId id="281"/>
          </p14:sldIdLst>
        </p14:section>
        <p14:section name="Title and few ACE slides" id="{D956C8AB-C6FF-491B-9E5C-927A945D6412}">
          <p14:sldIdLst>
            <p14:sldId id="454"/>
            <p14:sldId id="279"/>
            <p14:sldId id="282"/>
            <p14:sldId id="265"/>
            <p14:sldId id="407"/>
            <p14:sldId id="405"/>
          </p14:sldIdLst>
        </p14:section>
        <p14:section name="Transition from ACE to talk" id="{9C5BBEF6-72EC-4656-8C8F-A0BF4C19B5E5}">
          <p14:sldIdLst>
            <p14:sldId id="438"/>
            <p14:sldId id="433"/>
            <p14:sldId id="439"/>
          </p14:sldIdLst>
        </p14:section>
        <p14:section name="1st 2 years of life" id="{71AA54B3-F7BF-4C4C-AACB-56A7F766A93B}">
          <p14:sldIdLst>
            <p14:sldId id="377"/>
            <p14:sldId id="378"/>
            <p14:sldId id="307"/>
            <p14:sldId id="312"/>
            <p14:sldId id="313"/>
            <p14:sldId id="314"/>
            <p14:sldId id="315"/>
            <p14:sldId id="316"/>
            <p14:sldId id="449"/>
            <p14:sldId id="308"/>
            <p14:sldId id="310"/>
            <p14:sldId id="311"/>
            <p14:sldId id="318"/>
            <p14:sldId id="317"/>
            <p14:sldId id="320"/>
            <p14:sldId id="383"/>
            <p14:sldId id="413"/>
            <p14:sldId id="414"/>
            <p14:sldId id="415"/>
            <p14:sldId id="322"/>
            <p14:sldId id="379"/>
            <p14:sldId id="380"/>
            <p14:sldId id="382"/>
            <p14:sldId id="323"/>
            <p14:sldId id="324"/>
            <p14:sldId id="325"/>
            <p14:sldId id="416"/>
            <p14:sldId id="442"/>
            <p14:sldId id="419"/>
            <p14:sldId id="417"/>
            <p14:sldId id="455"/>
            <p14:sldId id="409"/>
            <p14:sldId id="331"/>
          </p14:sldIdLst>
        </p14:section>
        <p14:section name="Epigenetics" id="{AB48F790-F288-46F8-96B7-6D22D807406C}">
          <p14:sldIdLst>
            <p14:sldId id="441"/>
            <p14:sldId id="437"/>
            <p14:sldId id="435"/>
            <p14:sldId id="386"/>
            <p14:sldId id="387"/>
            <p14:sldId id="388"/>
            <p14:sldId id="389"/>
            <p14:sldId id="390"/>
            <p14:sldId id="391"/>
            <p14:sldId id="427"/>
            <p14:sldId id="428"/>
            <p14:sldId id="426"/>
            <p14:sldId id="429"/>
            <p14:sldId id="430"/>
            <p14:sldId id="431"/>
          </p14:sldIdLst>
        </p14:section>
        <p14:section name="Stress Response" id="{13E04A6D-D62A-4418-9A45-9F922075ABA1}">
          <p14:sldIdLst>
            <p14:sldId id="337"/>
            <p14:sldId id="297"/>
            <p14:sldId id="335"/>
            <p14:sldId id="332"/>
            <p14:sldId id="333"/>
            <p14:sldId id="411"/>
            <p14:sldId id="443"/>
          </p14:sldIdLst>
        </p14:section>
        <p14:section name="Reward System" id="{63D93A48-DAA8-424B-A45C-5B59042840CD}">
          <p14:sldIdLst>
            <p14:sldId id="375"/>
            <p14:sldId id="287"/>
            <p14:sldId id="453"/>
            <p14:sldId id="290"/>
            <p14:sldId id="292"/>
            <p14:sldId id="293"/>
            <p14:sldId id="288"/>
            <p14:sldId id="376"/>
            <p14:sldId id="289"/>
            <p14:sldId id="291"/>
            <p14:sldId id="294"/>
            <p14:sldId id="295"/>
          </p14:sldIdLst>
        </p14:section>
        <p14:section name="Polyvagal" id="{B97E8370-7EFC-4323-9E64-1481F99648E8}">
          <p14:sldIdLst>
            <p14:sldId id="338"/>
            <p14:sldId id="444"/>
            <p14:sldId id="445"/>
            <p14:sldId id="446"/>
            <p14:sldId id="447"/>
            <p14:sldId id="448"/>
            <p14:sldId id="352"/>
            <p14:sldId id="351"/>
            <p14:sldId id="397"/>
            <p14:sldId id="339"/>
            <p14:sldId id="341"/>
            <p14:sldId id="342"/>
            <p14:sldId id="392"/>
            <p14:sldId id="393"/>
            <p14:sldId id="394"/>
            <p14:sldId id="395"/>
            <p14:sldId id="396"/>
            <p14:sldId id="343"/>
            <p14:sldId id="344"/>
            <p14:sldId id="350"/>
            <p14:sldId id="353"/>
            <p14:sldId id="356"/>
            <p14:sldId id="358"/>
            <p14:sldId id="359"/>
            <p14:sldId id="421"/>
            <p14:sldId id="360"/>
            <p14:sldId id="451"/>
            <p14:sldId id="362"/>
            <p14:sldId id="363"/>
            <p14:sldId id="364"/>
            <p14:sldId id="365"/>
            <p14:sldId id="366"/>
            <p14:sldId id="367"/>
            <p14:sldId id="368"/>
            <p14:sldId id="326"/>
            <p14:sldId id="398"/>
            <p14:sldId id="399"/>
            <p14:sldId id="400"/>
          </p14:sldIdLst>
        </p14:section>
        <p14:section name="Conclusion" id="{CA5A2F32-FB4B-434A-AFEF-ECC3B3EB3600}">
          <p14:sldIdLst>
            <p14:sldId id="401"/>
            <p14:sldId id="402"/>
          </p14:sldIdLst>
        </p14:section>
        <p14:section name="Untitled Section" id="{F4BA3304-0740-4535-A512-FDE0B7596F2F}">
          <p14:sldIdLst/>
        </p14:section>
        <p14:section name="Untitled Section" id="{8D38C267-CB2A-4878-94D0-AC7BDBA2C7A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568" autoAdjust="0"/>
    <p:restoredTop sz="94671" autoAdjust="0"/>
  </p:normalViewPr>
  <p:slideViewPr>
    <p:cSldViewPr>
      <p:cViewPr>
        <p:scale>
          <a:sx n="60" d="100"/>
          <a:sy n="60" d="100"/>
        </p:scale>
        <p:origin x="-1350" y="-264"/>
      </p:cViewPr>
      <p:guideLst>
        <p:guide orient="horz" pos="2160"/>
        <p:guide pos="2880"/>
      </p:guideLst>
    </p:cSldViewPr>
  </p:slideViewPr>
  <p:outlineViewPr>
    <p:cViewPr>
      <p:scale>
        <a:sx n="33" d="100"/>
        <a:sy n="33" d="100"/>
      </p:scale>
      <p:origin x="0" y="13434"/>
    </p:cViewPr>
    <p:sldLst>
      <p:sld r:id="rId1" collapse="1"/>
    </p:sldLst>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38" Type="http://schemas.openxmlformats.org/officeDocument/2006/relationships/slide" Target="slides/slide130.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144" Type="http://schemas.openxmlformats.org/officeDocument/2006/relationships/slide" Target="slides/slide136.xml"/><Relationship Id="rId149"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slide" Target="slides/slide131.xml"/><Relationship Id="rId80" Type="http://schemas.openxmlformats.org/officeDocument/2006/relationships/slide" Target="slides/slide72.xml"/><Relationship Id="rId85" Type="http://schemas.openxmlformats.org/officeDocument/2006/relationships/slide" Target="slides/slide77.xml"/><Relationship Id="rId150" Type="http://schemas.openxmlformats.org/officeDocument/2006/relationships/viewProps" Target="viewProps.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slide" Target="slides/slide116.xml"/><Relationship Id="rId129" Type="http://schemas.openxmlformats.org/officeDocument/2006/relationships/slide" Target="slides/slide121.xml"/><Relationship Id="rId137" Type="http://schemas.openxmlformats.org/officeDocument/2006/relationships/slide" Target="slides/slide12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32" Type="http://schemas.openxmlformats.org/officeDocument/2006/relationships/slide" Target="slides/slide124.xml"/><Relationship Id="rId140" Type="http://schemas.openxmlformats.org/officeDocument/2006/relationships/slide" Target="slides/slide132.xml"/><Relationship Id="rId145" Type="http://schemas.openxmlformats.org/officeDocument/2006/relationships/slide" Target="slides/slide13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30" Type="http://schemas.openxmlformats.org/officeDocument/2006/relationships/slide" Target="slides/slide122.xml"/><Relationship Id="rId135" Type="http://schemas.openxmlformats.org/officeDocument/2006/relationships/slide" Target="slides/slide127.xml"/><Relationship Id="rId143" Type="http://schemas.openxmlformats.org/officeDocument/2006/relationships/slide" Target="slides/slide135.xml"/><Relationship Id="rId148" Type="http://schemas.openxmlformats.org/officeDocument/2006/relationships/handoutMaster" Target="handoutMasters/handoutMaster1.xml"/><Relationship Id="rId15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slide" Target="slides/slide138.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61" Type="http://schemas.openxmlformats.org/officeDocument/2006/relationships/slide" Target="slides/slide53.xml"/><Relationship Id="rId82" Type="http://schemas.openxmlformats.org/officeDocument/2006/relationships/slide" Target="slides/slide74.xml"/><Relationship Id="rId152"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608B71-7538-47D3-9790-DA725C025020}" type="doc">
      <dgm:prSet loTypeId="urn:microsoft.com/office/officeart/2005/8/layout/process1" loCatId="process" qsTypeId="urn:microsoft.com/office/officeart/2005/8/quickstyle/simple1" qsCatId="simple" csTypeId="urn:microsoft.com/office/officeart/2005/8/colors/accent0_1" csCatId="mainScheme" phldr="1"/>
      <dgm:spPr/>
    </dgm:pt>
    <dgm:pt modelId="{F2AA9664-1560-43A3-982E-FFBCD6AE5110}">
      <dgm:prSet phldrT="[Text]" custT="1"/>
      <dgm:spPr/>
      <dgm:t>
        <a:bodyPr/>
        <a:lstStyle/>
        <a:p>
          <a:r>
            <a:rPr lang="en-US" sz="1800" dirty="0" smtClean="0"/>
            <a:t>Increased Dopamine</a:t>
          </a:r>
          <a:endParaRPr lang="en-US" sz="1800" dirty="0"/>
        </a:p>
      </dgm:t>
    </dgm:pt>
    <dgm:pt modelId="{F062998E-453F-4369-B3D6-4515B491593B}" type="parTrans" cxnId="{BC8399E5-C948-4DC8-96CC-4A9B6BEE5DD2}">
      <dgm:prSet/>
      <dgm:spPr/>
      <dgm:t>
        <a:bodyPr/>
        <a:lstStyle/>
        <a:p>
          <a:endParaRPr lang="en-US"/>
        </a:p>
      </dgm:t>
    </dgm:pt>
    <dgm:pt modelId="{01F1D263-B0CC-42BC-ABCA-8BFE68D9AD04}" type="sibTrans" cxnId="{BC8399E5-C948-4DC8-96CC-4A9B6BEE5DD2}">
      <dgm:prSet/>
      <dgm:spPr/>
      <dgm:t>
        <a:bodyPr/>
        <a:lstStyle/>
        <a:p>
          <a:endParaRPr lang="en-US"/>
        </a:p>
      </dgm:t>
    </dgm:pt>
    <dgm:pt modelId="{1CE2E226-8DEB-48F0-AC7F-590F6D29D6E0}">
      <dgm:prSet phldrT="[Text]"/>
      <dgm:spPr/>
      <dgm:t>
        <a:bodyPr/>
        <a:lstStyle/>
        <a:p>
          <a:r>
            <a:rPr lang="en-US" dirty="0" smtClean="0"/>
            <a:t>Increased CREB</a:t>
          </a:r>
          <a:endParaRPr lang="en-US" dirty="0"/>
        </a:p>
      </dgm:t>
    </dgm:pt>
    <dgm:pt modelId="{EDB65FE9-7A95-4051-B79A-C72BC3CABFC8}" type="parTrans" cxnId="{E551D532-66C2-418E-A71E-FB0ED5EB93B3}">
      <dgm:prSet/>
      <dgm:spPr/>
      <dgm:t>
        <a:bodyPr/>
        <a:lstStyle/>
        <a:p>
          <a:endParaRPr lang="en-US"/>
        </a:p>
      </dgm:t>
    </dgm:pt>
    <dgm:pt modelId="{8442FAD0-C591-4A8F-B32A-4603956480B6}" type="sibTrans" cxnId="{E551D532-66C2-418E-A71E-FB0ED5EB93B3}">
      <dgm:prSet/>
      <dgm:spPr/>
      <dgm:t>
        <a:bodyPr/>
        <a:lstStyle/>
        <a:p>
          <a:endParaRPr lang="en-US"/>
        </a:p>
      </dgm:t>
    </dgm:pt>
    <dgm:pt modelId="{57CE4660-F7A9-4F55-956F-DE86159EEB3F}">
      <dgm:prSet phldrT="[Text]"/>
      <dgm:spPr/>
      <dgm:t>
        <a:bodyPr/>
        <a:lstStyle/>
        <a:p>
          <a:r>
            <a:rPr lang="en-US" dirty="0" smtClean="0"/>
            <a:t>Increased </a:t>
          </a:r>
          <a:r>
            <a:rPr lang="en-US" dirty="0" err="1" smtClean="0"/>
            <a:t>Dynorphin</a:t>
          </a:r>
          <a:endParaRPr lang="en-US" dirty="0"/>
        </a:p>
      </dgm:t>
    </dgm:pt>
    <dgm:pt modelId="{22D7B36B-7148-4FB8-AE0D-F9BA2994F9FB}" type="parTrans" cxnId="{E122640C-99F2-47AD-897F-E8028FABDDC4}">
      <dgm:prSet/>
      <dgm:spPr/>
      <dgm:t>
        <a:bodyPr/>
        <a:lstStyle/>
        <a:p>
          <a:endParaRPr lang="en-US"/>
        </a:p>
      </dgm:t>
    </dgm:pt>
    <dgm:pt modelId="{C63B5947-3C40-47A3-BEA5-E4BAAADF1032}" type="sibTrans" cxnId="{E122640C-99F2-47AD-897F-E8028FABDDC4}">
      <dgm:prSet/>
      <dgm:spPr/>
      <dgm:t>
        <a:bodyPr/>
        <a:lstStyle/>
        <a:p>
          <a:endParaRPr lang="en-US"/>
        </a:p>
      </dgm:t>
    </dgm:pt>
    <dgm:pt modelId="{219B0E5F-8D4B-4B74-B493-A5761D038814}">
      <dgm:prSet phldrT="[Text]"/>
      <dgm:spPr/>
      <dgm:t>
        <a:bodyPr/>
        <a:lstStyle/>
        <a:p>
          <a:r>
            <a:rPr lang="en-US" dirty="0" smtClean="0"/>
            <a:t>Decreased Dopamine</a:t>
          </a:r>
          <a:endParaRPr lang="en-US" dirty="0"/>
        </a:p>
      </dgm:t>
    </dgm:pt>
    <dgm:pt modelId="{A83CD280-2656-4E13-AE20-06CBE65D6C40}" type="parTrans" cxnId="{BEF3A887-00F2-4F4A-A8C6-C098C9315430}">
      <dgm:prSet/>
      <dgm:spPr/>
      <dgm:t>
        <a:bodyPr/>
        <a:lstStyle/>
        <a:p>
          <a:endParaRPr lang="en-US"/>
        </a:p>
      </dgm:t>
    </dgm:pt>
    <dgm:pt modelId="{26251D4D-D928-43DE-AF84-A8D0ADD0A371}" type="sibTrans" cxnId="{BEF3A887-00F2-4F4A-A8C6-C098C9315430}">
      <dgm:prSet/>
      <dgm:spPr/>
      <dgm:t>
        <a:bodyPr/>
        <a:lstStyle/>
        <a:p>
          <a:endParaRPr lang="en-US"/>
        </a:p>
      </dgm:t>
    </dgm:pt>
    <dgm:pt modelId="{F2D4EAE4-308D-49B3-B54C-0A8745F05577}">
      <dgm:prSet phldrT="[Text]"/>
      <dgm:spPr/>
      <dgm:t>
        <a:bodyPr/>
        <a:lstStyle/>
        <a:p>
          <a:r>
            <a:rPr lang="en-US" dirty="0" smtClean="0"/>
            <a:t>Decreased Feeling</a:t>
          </a:r>
          <a:endParaRPr lang="en-US" dirty="0"/>
        </a:p>
      </dgm:t>
    </dgm:pt>
    <dgm:pt modelId="{19DBF6F8-7535-4B22-92D3-CB8A5F2A0726}" type="parTrans" cxnId="{51680D3D-7EC4-45B6-BE49-EA9EC82ED515}">
      <dgm:prSet/>
      <dgm:spPr/>
      <dgm:t>
        <a:bodyPr/>
        <a:lstStyle/>
        <a:p>
          <a:endParaRPr lang="en-US"/>
        </a:p>
      </dgm:t>
    </dgm:pt>
    <dgm:pt modelId="{20FD5E9C-5464-4920-8144-6A00DA485433}" type="sibTrans" cxnId="{51680D3D-7EC4-45B6-BE49-EA9EC82ED515}">
      <dgm:prSet/>
      <dgm:spPr/>
      <dgm:t>
        <a:bodyPr/>
        <a:lstStyle/>
        <a:p>
          <a:endParaRPr lang="en-US"/>
        </a:p>
      </dgm:t>
    </dgm:pt>
    <dgm:pt modelId="{54D3700F-8262-49FC-A226-2C09912ED486}" type="pres">
      <dgm:prSet presAssocID="{72608B71-7538-47D3-9790-DA725C025020}" presName="Name0" presStyleCnt="0">
        <dgm:presLayoutVars>
          <dgm:dir/>
          <dgm:resizeHandles val="exact"/>
        </dgm:presLayoutVars>
      </dgm:prSet>
      <dgm:spPr/>
    </dgm:pt>
    <dgm:pt modelId="{59DC3B1B-A7DD-437F-A1C6-068CC0EC8F68}" type="pres">
      <dgm:prSet presAssocID="{F2AA9664-1560-43A3-982E-FFBCD6AE5110}" presName="node" presStyleLbl="node1" presStyleIdx="0" presStyleCnt="5" custLinFactNeighborX="-836" custLinFactNeighborY="-4033">
        <dgm:presLayoutVars>
          <dgm:bulletEnabled val="1"/>
        </dgm:presLayoutVars>
      </dgm:prSet>
      <dgm:spPr/>
      <dgm:t>
        <a:bodyPr/>
        <a:lstStyle/>
        <a:p>
          <a:endParaRPr lang="en-US"/>
        </a:p>
      </dgm:t>
    </dgm:pt>
    <dgm:pt modelId="{A7D6696E-6592-406F-A567-A03B946B55A3}" type="pres">
      <dgm:prSet presAssocID="{01F1D263-B0CC-42BC-ABCA-8BFE68D9AD04}" presName="sibTrans" presStyleLbl="sibTrans2D1" presStyleIdx="0" presStyleCnt="4"/>
      <dgm:spPr/>
      <dgm:t>
        <a:bodyPr/>
        <a:lstStyle/>
        <a:p>
          <a:endParaRPr lang="en-US"/>
        </a:p>
      </dgm:t>
    </dgm:pt>
    <dgm:pt modelId="{A8525981-5122-430D-AEFD-774D32A3347E}" type="pres">
      <dgm:prSet presAssocID="{01F1D263-B0CC-42BC-ABCA-8BFE68D9AD04}" presName="connectorText" presStyleLbl="sibTrans2D1" presStyleIdx="0" presStyleCnt="4"/>
      <dgm:spPr/>
      <dgm:t>
        <a:bodyPr/>
        <a:lstStyle/>
        <a:p>
          <a:endParaRPr lang="en-US"/>
        </a:p>
      </dgm:t>
    </dgm:pt>
    <dgm:pt modelId="{D7566221-B3F4-48A8-8A81-EBA1FB045EF0}" type="pres">
      <dgm:prSet presAssocID="{1CE2E226-8DEB-48F0-AC7F-590F6D29D6E0}" presName="node" presStyleLbl="node1" presStyleIdx="1" presStyleCnt="5">
        <dgm:presLayoutVars>
          <dgm:bulletEnabled val="1"/>
        </dgm:presLayoutVars>
      </dgm:prSet>
      <dgm:spPr/>
      <dgm:t>
        <a:bodyPr/>
        <a:lstStyle/>
        <a:p>
          <a:endParaRPr lang="en-US"/>
        </a:p>
      </dgm:t>
    </dgm:pt>
    <dgm:pt modelId="{0BEE0DA1-9C26-4B56-BF5B-73FD0B86FF4A}" type="pres">
      <dgm:prSet presAssocID="{8442FAD0-C591-4A8F-B32A-4603956480B6}" presName="sibTrans" presStyleLbl="sibTrans2D1" presStyleIdx="1" presStyleCnt="4"/>
      <dgm:spPr/>
      <dgm:t>
        <a:bodyPr/>
        <a:lstStyle/>
        <a:p>
          <a:endParaRPr lang="en-US"/>
        </a:p>
      </dgm:t>
    </dgm:pt>
    <dgm:pt modelId="{79C1E31D-2A5C-42FB-9895-D5EC991850F2}" type="pres">
      <dgm:prSet presAssocID="{8442FAD0-C591-4A8F-B32A-4603956480B6}" presName="connectorText" presStyleLbl="sibTrans2D1" presStyleIdx="1" presStyleCnt="4"/>
      <dgm:spPr/>
      <dgm:t>
        <a:bodyPr/>
        <a:lstStyle/>
        <a:p>
          <a:endParaRPr lang="en-US"/>
        </a:p>
      </dgm:t>
    </dgm:pt>
    <dgm:pt modelId="{91D6B8D0-C6F5-4610-B047-9AF152C259EB}" type="pres">
      <dgm:prSet presAssocID="{57CE4660-F7A9-4F55-956F-DE86159EEB3F}" presName="node" presStyleLbl="node1" presStyleIdx="2" presStyleCnt="5">
        <dgm:presLayoutVars>
          <dgm:bulletEnabled val="1"/>
        </dgm:presLayoutVars>
      </dgm:prSet>
      <dgm:spPr/>
      <dgm:t>
        <a:bodyPr/>
        <a:lstStyle/>
        <a:p>
          <a:endParaRPr lang="en-US"/>
        </a:p>
      </dgm:t>
    </dgm:pt>
    <dgm:pt modelId="{3947D4CF-4671-470F-8427-B562E4F61F3F}" type="pres">
      <dgm:prSet presAssocID="{C63B5947-3C40-47A3-BEA5-E4BAAADF1032}" presName="sibTrans" presStyleLbl="sibTrans2D1" presStyleIdx="2" presStyleCnt="4"/>
      <dgm:spPr/>
      <dgm:t>
        <a:bodyPr/>
        <a:lstStyle/>
        <a:p>
          <a:endParaRPr lang="en-US"/>
        </a:p>
      </dgm:t>
    </dgm:pt>
    <dgm:pt modelId="{AF44EB95-FD1D-4EE6-8CE6-A6D0224B634B}" type="pres">
      <dgm:prSet presAssocID="{C63B5947-3C40-47A3-BEA5-E4BAAADF1032}" presName="connectorText" presStyleLbl="sibTrans2D1" presStyleIdx="2" presStyleCnt="4"/>
      <dgm:spPr/>
      <dgm:t>
        <a:bodyPr/>
        <a:lstStyle/>
        <a:p>
          <a:endParaRPr lang="en-US"/>
        </a:p>
      </dgm:t>
    </dgm:pt>
    <dgm:pt modelId="{7D4EB418-9773-40E9-892A-9CEF1542ECA6}" type="pres">
      <dgm:prSet presAssocID="{219B0E5F-8D4B-4B74-B493-A5761D038814}" presName="node" presStyleLbl="node1" presStyleIdx="3" presStyleCnt="5">
        <dgm:presLayoutVars>
          <dgm:bulletEnabled val="1"/>
        </dgm:presLayoutVars>
      </dgm:prSet>
      <dgm:spPr/>
      <dgm:t>
        <a:bodyPr/>
        <a:lstStyle/>
        <a:p>
          <a:endParaRPr lang="en-US"/>
        </a:p>
      </dgm:t>
    </dgm:pt>
    <dgm:pt modelId="{88CAF382-7064-4BF8-B198-97E486801484}" type="pres">
      <dgm:prSet presAssocID="{26251D4D-D928-43DE-AF84-A8D0ADD0A371}" presName="sibTrans" presStyleLbl="sibTrans2D1" presStyleIdx="3" presStyleCnt="4"/>
      <dgm:spPr/>
      <dgm:t>
        <a:bodyPr/>
        <a:lstStyle/>
        <a:p>
          <a:endParaRPr lang="en-US"/>
        </a:p>
      </dgm:t>
    </dgm:pt>
    <dgm:pt modelId="{E28C3829-ADA1-4CC2-9E8D-120BE45950B5}" type="pres">
      <dgm:prSet presAssocID="{26251D4D-D928-43DE-AF84-A8D0ADD0A371}" presName="connectorText" presStyleLbl="sibTrans2D1" presStyleIdx="3" presStyleCnt="4"/>
      <dgm:spPr/>
      <dgm:t>
        <a:bodyPr/>
        <a:lstStyle/>
        <a:p>
          <a:endParaRPr lang="en-US"/>
        </a:p>
      </dgm:t>
    </dgm:pt>
    <dgm:pt modelId="{E891C422-50EB-4E1F-976C-B4977053DE59}" type="pres">
      <dgm:prSet presAssocID="{F2D4EAE4-308D-49B3-B54C-0A8745F05577}" presName="node" presStyleLbl="node1" presStyleIdx="4" presStyleCnt="5">
        <dgm:presLayoutVars>
          <dgm:bulletEnabled val="1"/>
        </dgm:presLayoutVars>
      </dgm:prSet>
      <dgm:spPr/>
      <dgm:t>
        <a:bodyPr/>
        <a:lstStyle/>
        <a:p>
          <a:endParaRPr lang="en-US"/>
        </a:p>
      </dgm:t>
    </dgm:pt>
  </dgm:ptLst>
  <dgm:cxnLst>
    <dgm:cxn modelId="{BEF3A887-00F2-4F4A-A8C6-C098C9315430}" srcId="{72608B71-7538-47D3-9790-DA725C025020}" destId="{219B0E5F-8D4B-4B74-B493-A5761D038814}" srcOrd="3" destOrd="0" parTransId="{A83CD280-2656-4E13-AE20-06CBE65D6C40}" sibTransId="{26251D4D-D928-43DE-AF84-A8D0ADD0A371}"/>
    <dgm:cxn modelId="{102D7824-DEAB-4961-B8EA-FCF0CB7B3C19}" type="presOf" srcId="{26251D4D-D928-43DE-AF84-A8D0ADD0A371}" destId="{E28C3829-ADA1-4CC2-9E8D-120BE45950B5}" srcOrd="1" destOrd="0" presId="urn:microsoft.com/office/officeart/2005/8/layout/process1"/>
    <dgm:cxn modelId="{067B192E-4913-45E4-B03B-F40FC3213CEF}" type="presOf" srcId="{C63B5947-3C40-47A3-BEA5-E4BAAADF1032}" destId="{3947D4CF-4671-470F-8427-B562E4F61F3F}" srcOrd="0" destOrd="0" presId="urn:microsoft.com/office/officeart/2005/8/layout/process1"/>
    <dgm:cxn modelId="{74DCE43F-09BB-4835-B167-1BC36480F207}" type="presOf" srcId="{01F1D263-B0CC-42BC-ABCA-8BFE68D9AD04}" destId="{A7D6696E-6592-406F-A567-A03B946B55A3}" srcOrd="0" destOrd="0" presId="urn:microsoft.com/office/officeart/2005/8/layout/process1"/>
    <dgm:cxn modelId="{65B0C814-9D13-4777-BC7D-5CF1D47A2617}" type="presOf" srcId="{1CE2E226-8DEB-48F0-AC7F-590F6D29D6E0}" destId="{D7566221-B3F4-48A8-8A81-EBA1FB045EF0}" srcOrd="0" destOrd="0" presId="urn:microsoft.com/office/officeart/2005/8/layout/process1"/>
    <dgm:cxn modelId="{3CB3AB9F-9BC3-446F-9773-D359A1C53E44}" type="presOf" srcId="{8442FAD0-C591-4A8F-B32A-4603956480B6}" destId="{79C1E31D-2A5C-42FB-9895-D5EC991850F2}" srcOrd="1" destOrd="0" presId="urn:microsoft.com/office/officeart/2005/8/layout/process1"/>
    <dgm:cxn modelId="{70E3F7CC-28F1-438E-9485-9CB0230DB2F8}" type="presOf" srcId="{C63B5947-3C40-47A3-BEA5-E4BAAADF1032}" destId="{AF44EB95-FD1D-4EE6-8CE6-A6D0224B634B}" srcOrd="1" destOrd="0" presId="urn:microsoft.com/office/officeart/2005/8/layout/process1"/>
    <dgm:cxn modelId="{8E5B2AF2-D402-420B-8B86-17745BB7D5EC}" type="presOf" srcId="{F2AA9664-1560-43A3-982E-FFBCD6AE5110}" destId="{59DC3B1B-A7DD-437F-A1C6-068CC0EC8F68}" srcOrd="0" destOrd="0" presId="urn:microsoft.com/office/officeart/2005/8/layout/process1"/>
    <dgm:cxn modelId="{AA23BFF5-4761-4DBE-92E7-0C68C04CCFA0}" type="presOf" srcId="{219B0E5F-8D4B-4B74-B493-A5761D038814}" destId="{7D4EB418-9773-40E9-892A-9CEF1542ECA6}" srcOrd="0" destOrd="0" presId="urn:microsoft.com/office/officeart/2005/8/layout/process1"/>
    <dgm:cxn modelId="{E122640C-99F2-47AD-897F-E8028FABDDC4}" srcId="{72608B71-7538-47D3-9790-DA725C025020}" destId="{57CE4660-F7A9-4F55-956F-DE86159EEB3F}" srcOrd="2" destOrd="0" parTransId="{22D7B36B-7148-4FB8-AE0D-F9BA2994F9FB}" sibTransId="{C63B5947-3C40-47A3-BEA5-E4BAAADF1032}"/>
    <dgm:cxn modelId="{6B2F6762-976C-48AD-AA8E-6823F15E8C3A}" type="presOf" srcId="{26251D4D-D928-43DE-AF84-A8D0ADD0A371}" destId="{88CAF382-7064-4BF8-B198-97E486801484}" srcOrd="0" destOrd="0" presId="urn:microsoft.com/office/officeart/2005/8/layout/process1"/>
    <dgm:cxn modelId="{7C26FA4B-7EB8-472C-9736-22BE2F380FA0}" type="presOf" srcId="{01F1D263-B0CC-42BC-ABCA-8BFE68D9AD04}" destId="{A8525981-5122-430D-AEFD-774D32A3347E}" srcOrd="1" destOrd="0" presId="urn:microsoft.com/office/officeart/2005/8/layout/process1"/>
    <dgm:cxn modelId="{D5E13264-30C2-4D17-BCBF-6071F00D34E8}" type="presOf" srcId="{57CE4660-F7A9-4F55-956F-DE86159EEB3F}" destId="{91D6B8D0-C6F5-4610-B047-9AF152C259EB}" srcOrd="0" destOrd="0" presId="urn:microsoft.com/office/officeart/2005/8/layout/process1"/>
    <dgm:cxn modelId="{BC8399E5-C948-4DC8-96CC-4A9B6BEE5DD2}" srcId="{72608B71-7538-47D3-9790-DA725C025020}" destId="{F2AA9664-1560-43A3-982E-FFBCD6AE5110}" srcOrd="0" destOrd="0" parTransId="{F062998E-453F-4369-B3D6-4515B491593B}" sibTransId="{01F1D263-B0CC-42BC-ABCA-8BFE68D9AD04}"/>
    <dgm:cxn modelId="{E551D532-66C2-418E-A71E-FB0ED5EB93B3}" srcId="{72608B71-7538-47D3-9790-DA725C025020}" destId="{1CE2E226-8DEB-48F0-AC7F-590F6D29D6E0}" srcOrd="1" destOrd="0" parTransId="{EDB65FE9-7A95-4051-B79A-C72BC3CABFC8}" sibTransId="{8442FAD0-C591-4A8F-B32A-4603956480B6}"/>
    <dgm:cxn modelId="{E2375D38-8E70-463D-B696-5FC2A7340C00}" type="presOf" srcId="{72608B71-7538-47D3-9790-DA725C025020}" destId="{54D3700F-8262-49FC-A226-2C09912ED486}" srcOrd="0" destOrd="0" presId="urn:microsoft.com/office/officeart/2005/8/layout/process1"/>
    <dgm:cxn modelId="{51680D3D-7EC4-45B6-BE49-EA9EC82ED515}" srcId="{72608B71-7538-47D3-9790-DA725C025020}" destId="{F2D4EAE4-308D-49B3-B54C-0A8745F05577}" srcOrd="4" destOrd="0" parTransId="{19DBF6F8-7535-4B22-92D3-CB8A5F2A0726}" sibTransId="{20FD5E9C-5464-4920-8144-6A00DA485433}"/>
    <dgm:cxn modelId="{472C693A-3188-4943-9781-8CDF5076331B}" type="presOf" srcId="{F2D4EAE4-308D-49B3-B54C-0A8745F05577}" destId="{E891C422-50EB-4E1F-976C-B4977053DE59}" srcOrd="0" destOrd="0" presId="urn:microsoft.com/office/officeart/2005/8/layout/process1"/>
    <dgm:cxn modelId="{81707A2E-CC52-4F76-AD6C-BED96DB9B2D7}" type="presOf" srcId="{8442FAD0-C591-4A8F-B32A-4603956480B6}" destId="{0BEE0DA1-9C26-4B56-BF5B-73FD0B86FF4A}" srcOrd="0" destOrd="0" presId="urn:microsoft.com/office/officeart/2005/8/layout/process1"/>
    <dgm:cxn modelId="{F8B7FE9C-F658-47F9-B1A7-318A43E3150B}" type="presParOf" srcId="{54D3700F-8262-49FC-A226-2C09912ED486}" destId="{59DC3B1B-A7DD-437F-A1C6-068CC0EC8F68}" srcOrd="0" destOrd="0" presId="urn:microsoft.com/office/officeart/2005/8/layout/process1"/>
    <dgm:cxn modelId="{59906EA1-51AA-4A07-A718-3AFBE8D53493}" type="presParOf" srcId="{54D3700F-8262-49FC-A226-2C09912ED486}" destId="{A7D6696E-6592-406F-A567-A03B946B55A3}" srcOrd="1" destOrd="0" presId="urn:microsoft.com/office/officeart/2005/8/layout/process1"/>
    <dgm:cxn modelId="{69BA7D25-A040-4983-B262-A865C77A1BAB}" type="presParOf" srcId="{A7D6696E-6592-406F-A567-A03B946B55A3}" destId="{A8525981-5122-430D-AEFD-774D32A3347E}" srcOrd="0" destOrd="0" presId="urn:microsoft.com/office/officeart/2005/8/layout/process1"/>
    <dgm:cxn modelId="{00206E11-6492-4A64-93B9-3BF6ABE0A334}" type="presParOf" srcId="{54D3700F-8262-49FC-A226-2C09912ED486}" destId="{D7566221-B3F4-48A8-8A81-EBA1FB045EF0}" srcOrd="2" destOrd="0" presId="urn:microsoft.com/office/officeart/2005/8/layout/process1"/>
    <dgm:cxn modelId="{A37C3CB2-8253-4629-9875-3E74457F6FA4}" type="presParOf" srcId="{54D3700F-8262-49FC-A226-2C09912ED486}" destId="{0BEE0DA1-9C26-4B56-BF5B-73FD0B86FF4A}" srcOrd="3" destOrd="0" presId="urn:microsoft.com/office/officeart/2005/8/layout/process1"/>
    <dgm:cxn modelId="{016A92D5-6DD9-4B16-9CE3-718A34B92F39}" type="presParOf" srcId="{0BEE0DA1-9C26-4B56-BF5B-73FD0B86FF4A}" destId="{79C1E31D-2A5C-42FB-9895-D5EC991850F2}" srcOrd="0" destOrd="0" presId="urn:microsoft.com/office/officeart/2005/8/layout/process1"/>
    <dgm:cxn modelId="{9B4B4392-79AB-4809-B9E2-A6AEEA9E1633}" type="presParOf" srcId="{54D3700F-8262-49FC-A226-2C09912ED486}" destId="{91D6B8D0-C6F5-4610-B047-9AF152C259EB}" srcOrd="4" destOrd="0" presId="urn:microsoft.com/office/officeart/2005/8/layout/process1"/>
    <dgm:cxn modelId="{B892669C-4B1C-4ECC-A2E0-B8D98FC960E0}" type="presParOf" srcId="{54D3700F-8262-49FC-A226-2C09912ED486}" destId="{3947D4CF-4671-470F-8427-B562E4F61F3F}" srcOrd="5" destOrd="0" presId="urn:microsoft.com/office/officeart/2005/8/layout/process1"/>
    <dgm:cxn modelId="{4D38BB39-80F5-4845-9BAD-788E0F65694E}" type="presParOf" srcId="{3947D4CF-4671-470F-8427-B562E4F61F3F}" destId="{AF44EB95-FD1D-4EE6-8CE6-A6D0224B634B}" srcOrd="0" destOrd="0" presId="urn:microsoft.com/office/officeart/2005/8/layout/process1"/>
    <dgm:cxn modelId="{DA772F3F-6A38-45C4-99CF-617DCF2C0509}" type="presParOf" srcId="{54D3700F-8262-49FC-A226-2C09912ED486}" destId="{7D4EB418-9773-40E9-892A-9CEF1542ECA6}" srcOrd="6" destOrd="0" presId="urn:microsoft.com/office/officeart/2005/8/layout/process1"/>
    <dgm:cxn modelId="{36D3C799-58E1-4E05-8391-C8FA08E8BD5A}" type="presParOf" srcId="{54D3700F-8262-49FC-A226-2C09912ED486}" destId="{88CAF382-7064-4BF8-B198-97E486801484}" srcOrd="7" destOrd="0" presId="urn:microsoft.com/office/officeart/2005/8/layout/process1"/>
    <dgm:cxn modelId="{D97DE497-C145-4EC0-86F8-2A67224A6A60}" type="presParOf" srcId="{88CAF382-7064-4BF8-B198-97E486801484}" destId="{E28C3829-ADA1-4CC2-9E8D-120BE45950B5}" srcOrd="0" destOrd="0" presId="urn:microsoft.com/office/officeart/2005/8/layout/process1"/>
    <dgm:cxn modelId="{CA372E9A-4324-478D-AA6E-AC0810C9A859}" type="presParOf" srcId="{54D3700F-8262-49FC-A226-2C09912ED486}" destId="{E891C422-50EB-4E1F-976C-B4977053DE59}"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086" tIns="46543" rIns="93086" bIns="46543"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471"/>
          </a:xfrm>
          <a:prstGeom prst="rect">
            <a:avLst/>
          </a:prstGeom>
        </p:spPr>
        <p:txBody>
          <a:bodyPr vert="horz" lIns="93086" tIns="46543" rIns="93086" bIns="46543" rtlCol="0"/>
          <a:lstStyle>
            <a:lvl1pPr algn="r">
              <a:defRPr sz="1200"/>
            </a:lvl1pPr>
          </a:lstStyle>
          <a:p>
            <a:fld id="{913449A4-3089-433A-9D93-B7F7DC2772E2}" type="datetimeFigureOut">
              <a:rPr lang="en-US" smtClean="0"/>
              <a:t>4/24/2016</a:t>
            </a:fld>
            <a:endParaRPr lang="en-US"/>
          </a:p>
        </p:txBody>
      </p:sp>
      <p:sp>
        <p:nvSpPr>
          <p:cNvPr id="4" name="Footer Placeholder 3"/>
          <p:cNvSpPr>
            <a:spLocks noGrp="1"/>
          </p:cNvSpPr>
          <p:nvPr>
            <p:ph type="ftr" sz="quarter" idx="2"/>
          </p:nvPr>
        </p:nvSpPr>
        <p:spPr>
          <a:xfrm>
            <a:off x="0" y="8899328"/>
            <a:ext cx="3066733" cy="468471"/>
          </a:xfrm>
          <a:prstGeom prst="rect">
            <a:avLst/>
          </a:prstGeom>
        </p:spPr>
        <p:txBody>
          <a:bodyPr vert="horz" lIns="93086" tIns="46543" rIns="93086" bIns="46543"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8"/>
            <a:ext cx="3066733" cy="468471"/>
          </a:xfrm>
          <a:prstGeom prst="rect">
            <a:avLst/>
          </a:prstGeom>
        </p:spPr>
        <p:txBody>
          <a:bodyPr vert="horz" lIns="93086" tIns="46543" rIns="93086" bIns="46543" rtlCol="0" anchor="b"/>
          <a:lstStyle>
            <a:lvl1pPr algn="r">
              <a:defRPr sz="1200"/>
            </a:lvl1pPr>
          </a:lstStyle>
          <a:p>
            <a:fld id="{28F4E190-B3BC-46A0-9996-8A8550145941}" type="slidenum">
              <a:rPr lang="en-US" smtClean="0"/>
              <a:t>‹#›</a:t>
            </a:fld>
            <a:endParaRPr lang="en-US"/>
          </a:p>
        </p:txBody>
      </p:sp>
    </p:spTree>
    <p:extLst>
      <p:ext uri="{BB962C8B-B14F-4D97-AF65-F5344CB8AC3E}">
        <p14:creationId xmlns:p14="http://schemas.microsoft.com/office/powerpoint/2010/main" val="2064032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086" tIns="46543" rIns="93086" bIns="46543"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086" tIns="46543" rIns="93086" bIns="46543" rtlCol="0"/>
          <a:lstStyle>
            <a:lvl1pPr algn="r">
              <a:defRPr sz="1200"/>
            </a:lvl1pPr>
          </a:lstStyle>
          <a:p>
            <a:fld id="{339D7878-3A62-4530-AEBB-83D03F271B4C}" type="datetimeFigureOut">
              <a:rPr lang="en-US" smtClean="0"/>
              <a:t>4/24/2016</a:t>
            </a:fld>
            <a:endParaRPr lang="en-US"/>
          </a:p>
        </p:txBody>
      </p:sp>
      <p:sp>
        <p:nvSpPr>
          <p:cNvPr id="4" name="Slide Image Placeholder 3"/>
          <p:cNvSpPr>
            <a:spLocks noGrp="1" noRot="1" noChangeAspect="1"/>
          </p:cNvSpPr>
          <p:nvPr>
            <p:ph type="sldImg" idx="2"/>
          </p:nvPr>
        </p:nvSpPr>
        <p:spPr>
          <a:xfrm>
            <a:off x="1195388" y="701675"/>
            <a:ext cx="4686300" cy="3514725"/>
          </a:xfrm>
          <a:prstGeom prst="rect">
            <a:avLst/>
          </a:prstGeom>
          <a:noFill/>
          <a:ln w="12700">
            <a:solidFill>
              <a:prstClr val="black"/>
            </a:solidFill>
          </a:ln>
        </p:spPr>
        <p:txBody>
          <a:bodyPr vert="horz" lIns="93086" tIns="46543" rIns="93086" bIns="46543"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086" tIns="46543" rIns="93086" bIns="4654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086" tIns="46543" rIns="93086" bIns="46543"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086" tIns="46543" rIns="93086" bIns="46543" rtlCol="0" anchor="b"/>
          <a:lstStyle>
            <a:lvl1pPr algn="r">
              <a:defRPr sz="1200"/>
            </a:lvl1pPr>
          </a:lstStyle>
          <a:p>
            <a:fld id="{CAB0D6D7-F92C-42DA-88A4-0AD5CA313807}" type="slidenum">
              <a:rPr lang="en-US" smtClean="0"/>
              <a:t>‹#›</a:t>
            </a:fld>
            <a:endParaRPr lang="en-US"/>
          </a:p>
        </p:txBody>
      </p:sp>
    </p:spTree>
    <p:extLst>
      <p:ext uri="{BB962C8B-B14F-4D97-AF65-F5344CB8AC3E}">
        <p14:creationId xmlns:p14="http://schemas.microsoft.com/office/powerpoint/2010/main" val="163519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010342" y="0"/>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086" tIns="46543" rIns="93086" bIns="46543" anchor="ctr"/>
          <a:lstStyle/>
          <a:p>
            <a:pPr eaLnBrk="0" fontAlgn="base" hangingPunct="0">
              <a:spcBef>
                <a:spcPct val="0"/>
              </a:spcBef>
              <a:spcAft>
                <a:spcPct val="0"/>
              </a:spcAft>
              <a:defRPr/>
            </a:pPr>
            <a:endParaRPr lang="en-US" sz="2400" dirty="0">
              <a:solidFill>
                <a:prstClr val="black"/>
              </a:solidFill>
              <a:latin typeface="Times New Roman" charset="0"/>
              <a:ea typeface="ＭＳ Ｐゴシック" charset="0"/>
            </a:endParaRPr>
          </a:p>
        </p:txBody>
      </p:sp>
      <p:sp>
        <p:nvSpPr>
          <p:cNvPr id="5123" name="Rectangle 3"/>
          <p:cNvSpPr>
            <a:spLocks noChangeArrowheads="1"/>
          </p:cNvSpPr>
          <p:nvPr/>
        </p:nvSpPr>
        <p:spPr bwMode="auto">
          <a:xfrm>
            <a:off x="4010342" y="8900954"/>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117" tIns="45250" rIns="92117" bIns="45250" anchor="b"/>
          <a:lstStyle/>
          <a:p>
            <a:pPr algn="r" eaLnBrk="0" fontAlgn="base" hangingPunct="0">
              <a:spcBef>
                <a:spcPct val="0"/>
              </a:spcBef>
              <a:spcAft>
                <a:spcPct val="0"/>
              </a:spcAft>
              <a:defRPr/>
            </a:pPr>
            <a:r>
              <a:rPr lang="en-US" sz="1200" dirty="0">
                <a:solidFill>
                  <a:prstClr val="black"/>
                </a:solidFill>
                <a:latin typeface="Times New Roman" charset="0"/>
                <a:ea typeface="ＭＳ Ｐゴシック" charset="0"/>
              </a:rPr>
              <a:t>1</a:t>
            </a:r>
          </a:p>
        </p:txBody>
      </p:sp>
      <p:sp>
        <p:nvSpPr>
          <p:cNvPr id="5124" name="Rectangle 4"/>
          <p:cNvSpPr>
            <a:spLocks noChangeArrowheads="1"/>
          </p:cNvSpPr>
          <p:nvPr/>
        </p:nvSpPr>
        <p:spPr bwMode="auto">
          <a:xfrm>
            <a:off x="0" y="8900954"/>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086" tIns="46543" rIns="93086" bIns="46543" anchor="ctr"/>
          <a:lstStyle/>
          <a:p>
            <a:pPr eaLnBrk="0" fontAlgn="base" hangingPunct="0">
              <a:spcBef>
                <a:spcPct val="0"/>
              </a:spcBef>
              <a:spcAft>
                <a:spcPct val="0"/>
              </a:spcAft>
              <a:defRPr/>
            </a:pPr>
            <a:endParaRPr lang="en-US" sz="2400" dirty="0">
              <a:solidFill>
                <a:prstClr val="black"/>
              </a:solidFill>
              <a:latin typeface="Times New Roman" charset="0"/>
              <a:ea typeface="ＭＳ Ｐゴシック" charset="0"/>
            </a:endParaRPr>
          </a:p>
        </p:txBody>
      </p:sp>
      <p:sp>
        <p:nvSpPr>
          <p:cNvPr id="5125" name="Rectangle 5"/>
          <p:cNvSpPr>
            <a:spLocks noChangeArrowheads="1"/>
          </p:cNvSpPr>
          <p:nvPr/>
        </p:nvSpPr>
        <p:spPr bwMode="auto">
          <a:xfrm>
            <a:off x="0" y="0"/>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086" tIns="46543" rIns="93086" bIns="46543" anchor="ctr"/>
          <a:lstStyle/>
          <a:p>
            <a:pPr eaLnBrk="0" fontAlgn="base" hangingPunct="0">
              <a:spcBef>
                <a:spcPct val="0"/>
              </a:spcBef>
              <a:spcAft>
                <a:spcPct val="0"/>
              </a:spcAft>
              <a:defRPr/>
            </a:pPr>
            <a:endParaRPr lang="en-US" sz="2400" dirty="0">
              <a:solidFill>
                <a:prstClr val="black"/>
              </a:solidFill>
              <a:latin typeface="Times New Roman" charset="0"/>
              <a:ea typeface="ＭＳ Ｐゴシック" charset="0"/>
            </a:endParaRPr>
          </a:p>
        </p:txBody>
      </p:sp>
      <p:sp>
        <p:nvSpPr>
          <p:cNvPr id="5126" name="Rectangle 6"/>
          <p:cNvSpPr>
            <a:spLocks noGrp="1" noRot="1" noChangeAspect="1" noChangeArrowheads="1" noTextEdit="1"/>
          </p:cNvSpPr>
          <p:nvPr>
            <p:ph type="sldImg"/>
          </p:nvPr>
        </p:nvSpPr>
        <p:spPr>
          <a:xfrm>
            <a:off x="1195388" y="701675"/>
            <a:ext cx="4686300" cy="3514725"/>
          </a:xfrm>
          <a:ln cap="flat"/>
          <a:extLst>
            <a:ext uri="{FAA26D3D-D897-4be2-8F04-BA451C77F1D7}">
              <ma14:placeholderFlag xmlns:ma14="http://schemas.microsoft.com/office/mac/drawingml/2011/main" xmlns="" val="1"/>
            </a:ext>
          </a:extLst>
        </p:spPr>
      </p:sp>
      <p:sp>
        <p:nvSpPr>
          <p:cNvPr id="5127" name="Rectangle 7"/>
          <p:cNvSpPr>
            <a:spLocks noGrp="1" noChangeArrowheads="1"/>
          </p:cNvSpPr>
          <p:nvPr>
            <p:ph type="body" idx="1"/>
          </p:nvPr>
        </p:nvSpPr>
        <p:spPr>
          <a:ln/>
        </p:spPr>
        <p:txBody>
          <a:bodyPr/>
          <a:lstStyle/>
          <a:p>
            <a:pPr>
              <a:defRPr/>
            </a:pPr>
            <a:endParaRPr lang="en-US" dirty="0" smtClean="0">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03325" y="708025"/>
            <a:ext cx="4670425" cy="3502025"/>
          </a:xfrm>
          <a:ln cap="flat"/>
          <a:extLst>
            <a:ext uri="{FAA26D3D-D897-4be2-8F04-BA451C77F1D7}">
              <ma14:placeholderFlag xmlns:ma14="http://schemas.microsoft.com/office/mac/drawingml/2011/main" xmlns="" val="1"/>
            </a:ext>
          </a:extLst>
        </p:spPr>
      </p:sp>
      <p:sp>
        <p:nvSpPr>
          <p:cNvPr id="39939" name="Rectangle 3"/>
          <p:cNvSpPr>
            <a:spLocks noGrp="1" noChangeArrowheads="1"/>
          </p:cNvSpPr>
          <p:nvPr>
            <p:ph type="body" idx="1"/>
          </p:nvPr>
        </p:nvSpPr>
        <p:spPr>
          <a:ln/>
        </p:spPr>
        <p:txBody>
          <a:bodyPr/>
          <a:lstStyle/>
          <a:p>
            <a:pPr>
              <a:defRPr/>
            </a:pPr>
            <a:r>
              <a:rPr lang="en-US" smtClean="0">
                <a:ea typeface="ＭＳ Ｐゴシック" charset="0"/>
                <a:cs typeface="+mn-cs"/>
              </a:rPr>
              <a:t>This slide contains a bar graph titled childhood experiences underlie suicide and presents ACE scores and the percentage of people attempting suicide. </a:t>
            </a:r>
          </a:p>
          <a:p>
            <a:pPr>
              <a:defRPr/>
            </a:pPr>
            <a:endParaRPr lang="en-US" smtClean="0">
              <a:ea typeface="ＭＳ Ｐゴシック" charset="0"/>
              <a:cs typeface="+mn-cs"/>
            </a:endParaRPr>
          </a:p>
          <a:p>
            <a:pPr>
              <a:defRPr/>
            </a:pPr>
            <a:r>
              <a:rPr lang="en-US" smtClean="0">
                <a:ea typeface="ＭＳ Ｐゴシック" charset="0"/>
                <a:cs typeface="+mn-cs"/>
              </a:rPr>
              <a:t>ACE Score				Percent attempting suicide</a:t>
            </a:r>
          </a:p>
          <a:p>
            <a:pPr>
              <a:defRPr/>
            </a:pPr>
            <a:r>
              <a:rPr lang="en-US" smtClean="0">
                <a:ea typeface="ＭＳ Ｐゴシック" charset="0"/>
                <a:cs typeface="+mn-cs"/>
              </a:rPr>
              <a:t>0					1.4</a:t>
            </a:r>
          </a:p>
          <a:p>
            <a:pPr>
              <a:defRPr/>
            </a:pPr>
            <a:r>
              <a:rPr lang="en-US" smtClean="0">
                <a:ea typeface="ＭＳ Ｐゴシック" charset="0"/>
                <a:cs typeface="+mn-cs"/>
              </a:rPr>
              <a:t>1					2.6</a:t>
            </a:r>
          </a:p>
          <a:p>
            <a:pPr>
              <a:defRPr/>
            </a:pPr>
            <a:r>
              <a:rPr lang="en-US" smtClean="0">
                <a:ea typeface="ＭＳ Ｐゴシック" charset="0"/>
                <a:cs typeface="+mn-cs"/>
              </a:rPr>
              <a:t>2					4.8</a:t>
            </a:r>
          </a:p>
          <a:p>
            <a:pPr>
              <a:defRPr/>
            </a:pPr>
            <a:r>
              <a:rPr lang="en-US" smtClean="0">
                <a:ea typeface="ＭＳ Ｐゴシック" charset="0"/>
                <a:cs typeface="+mn-cs"/>
              </a:rPr>
              <a:t>3					10.7</a:t>
            </a:r>
          </a:p>
          <a:p>
            <a:pPr>
              <a:defRPr/>
            </a:pPr>
            <a:r>
              <a:rPr lang="en-US" smtClean="0">
                <a:ea typeface="ＭＳ Ｐゴシック" charset="0"/>
                <a:cs typeface="+mn-cs"/>
              </a:rPr>
              <a:t>4 or more				19.3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03325" y="708025"/>
            <a:ext cx="4670425" cy="3502025"/>
          </a:xfrm>
          <a:ln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xmlns="" val="1"/>
            </a:ext>
          </a:extLst>
        </p:spPr>
      </p:sp>
      <p:sp>
        <p:nvSpPr>
          <p:cNvPr id="54275" name="Rectangle 3"/>
          <p:cNvSpPr>
            <a:spLocks noGrp="1" noChangeArrowheads="1"/>
          </p:cNvSpPr>
          <p:nvPr>
            <p:ph type="body" idx="1"/>
          </p:nvPr>
        </p:nvSpPr>
        <p:spPr>
          <a:ln/>
        </p:spPr>
        <p:txBody>
          <a:bodyPr/>
          <a:lstStyle/>
          <a:p>
            <a:pPr>
              <a:defRPr/>
            </a:pPr>
            <a:r>
              <a:rPr lang="en-US" smtClean="0">
                <a:ea typeface="ＭＳ Ｐゴシック" charset="0"/>
                <a:cs typeface="+mn-cs"/>
              </a:rPr>
              <a:t>This slide is a bar chart titled childhood experiences underlie rape and presents the ACE scores and percentage of people reporting rape.</a:t>
            </a:r>
          </a:p>
          <a:p>
            <a:pPr>
              <a:defRPr/>
            </a:pPr>
            <a:endParaRPr lang="en-US" smtClean="0">
              <a:ea typeface="ＭＳ Ｐゴシック" charset="0"/>
              <a:cs typeface="+mn-cs"/>
            </a:endParaRPr>
          </a:p>
          <a:p>
            <a:pPr>
              <a:defRPr/>
            </a:pPr>
            <a:r>
              <a:rPr lang="en-US" smtClean="0">
                <a:ea typeface="ＭＳ Ｐゴシック" charset="0"/>
                <a:cs typeface="+mn-cs"/>
              </a:rPr>
              <a:t>ACE Score			Percent reporting rape</a:t>
            </a:r>
          </a:p>
          <a:p>
            <a:pPr>
              <a:defRPr/>
            </a:pPr>
            <a:r>
              <a:rPr lang="en-US" smtClean="0">
                <a:ea typeface="ＭＳ Ｐゴシック" charset="0"/>
                <a:cs typeface="+mn-cs"/>
              </a:rPr>
              <a:t>0				4.7</a:t>
            </a:r>
          </a:p>
          <a:p>
            <a:pPr>
              <a:defRPr/>
            </a:pPr>
            <a:r>
              <a:rPr lang="en-US" smtClean="0">
                <a:ea typeface="ＭＳ Ｐゴシック" charset="0"/>
                <a:cs typeface="+mn-cs"/>
              </a:rPr>
              <a:t>1				10.2</a:t>
            </a:r>
          </a:p>
          <a:p>
            <a:pPr>
              <a:defRPr/>
            </a:pPr>
            <a:r>
              <a:rPr lang="en-US" smtClean="0">
                <a:ea typeface="ＭＳ Ｐゴシック" charset="0"/>
                <a:cs typeface="+mn-cs"/>
              </a:rPr>
              <a:t>2				16.5</a:t>
            </a:r>
          </a:p>
          <a:p>
            <a:pPr>
              <a:defRPr/>
            </a:pPr>
            <a:r>
              <a:rPr lang="en-US" smtClean="0">
                <a:ea typeface="ＭＳ Ｐゴシック" charset="0"/>
                <a:cs typeface="+mn-cs"/>
              </a:rPr>
              <a:t>3				18.4</a:t>
            </a:r>
          </a:p>
          <a:p>
            <a:pPr>
              <a:defRPr/>
            </a:pPr>
            <a:r>
              <a:rPr lang="en-US" smtClean="0">
                <a:ea typeface="ＭＳ Ｐゴシック" charset="0"/>
                <a:cs typeface="+mn-cs"/>
              </a:rPr>
              <a:t>4 or more			32.1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203325" y="708025"/>
            <a:ext cx="4670425" cy="3502025"/>
          </a:xfrm>
          <a:ln/>
          <a:extLst>
            <a:ext uri="{FAA26D3D-D897-4be2-8F04-BA451C77F1D7}">
              <ma14:placeholderFlag xmlns:ma14="http://schemas.microsoft.com/office/mac/drawingml/2011/main" xmlns="" val="1"/>
            </a:ext>
          </a:extLst>
        </p:spPr>
      </p:sp>
      <p:sp>
        <p:nvSpPr>
          <p:cNvPr id="123907" name="Rectangle 3"/>
          <p:cNvSpPr>
            <a:spLocks noGrp="1" noChangeArrowheads="1"/>
          </p:cNvSpPr>
          <p:nvPr>
            <p:ph type="body" idx="1"/>
          </p:nvPr>
        </p:nvSpPr>
        <p:spPr/>
        <p:txBody>
          <a:bodyPr/>
          <a:lstStyle/>
          <a:p>
            <a:pPr>
              <a:defRPr/>
            </a:pPr>
            <a:r>
              <a:rPr lang="en-US" smtClean="0">
                <a:ea typeface="ＭＳ Ｐゴシック" charset="0"/>
                <a:cs typeface="+mn-cs"/>
              </a:rPr>
              <a:t>This slide is a bar graph titled ACE score and hallucinations. It presents the ACE scores of people who had abused alcohol or drugs and people who had not and the percent of each who had ever hallucinated. (Adjusted for age, sex, race, and education.)</a:t>
            </a:r>
          </a:p>
          <a:p>
            <a:pPr>
              <a:defRPr/>
            </a:pPr>
            <a:endParaRPr lang="en-US" smtClean="0">
              <a:ea typeface="ＭＳ Ｐゴシック" charset="0"/>
              <a:cs typeface="+mn-cs"/>
            </a:endParaRPr>
          </a:p>
          <a:p>
            <a:pPr>
              <a:defRPr/>
            </a:pPr>
            <a:r>
              <a:rPr lang="en-US" smtClean="0">
                <a:ea typeface="ＭＳ Ｐゴシック" charset="0"/>
                <a:cs typeface="+mn-cs"/>
              </a:rPr>
              <a:t>ACE Score				Percentage of not ever hallucinated		Percentage of ever hallucinated</a:t>
            </a:r>
          </a:p>
          <a:p>
            <a:pPr>
              <a:defRPr/>
            </a:pPr>
            <a:r>
              <a:rPr lang="en-US" smtClean="0">
                <a:ea typeface="ＭＳ Ｐゴシック" charset="0"/>
                <a:cs typeface="+mn-cs"/>
              </a:rPr>
              <a:t>0					1.2								2.7</a:t>
            </a:r>
          </a:p>
          <a:p>
            <a:pPr>
              <a:defRPr/>
            </a:pPr>
            <a:r>
              <a:rPr lang="en-US" smtClean="0">
                <a:ea typeface="ＭＳ Ｐゴシック" charset="0"/>
                <a:cs typeface="+mn-cs"/>
              </a:rPr>
              <a:t>1					1.2								2.8</a:t>
            </a:r>
          </a:p>
          <a:p>
            <a:pPr>
              <a:defRPr/>
            </a:pPr>
            <a:r>
              <a:rPr lang="en-US" smtClean="0">
                <a:ea typeface="ＭＳ Ｐゴシック" charset="0"/>
                <a:cs typeface="+mn-cs"/>
              </a:rPr>
              <a:t>2					2								3.1</a:t>
            </a:r>
          </a:p>
          <a:p>
            <a:pPr>
              <a:defRPr/>
            </a:pPr>
            <a:r>
              <a:rPr lang="en-US" smtClean="0">
                <a:ea typeface="ＭＳ Ｐゴシック" charset="0"/>
                <a:cs typeface="+mn-cs"/>
              </a:rPr>
              <a:t>3					2.1								4.3</a:t>
            </a:r>
          </a:p>
          <a:p>
            <a:pPr>
              <a:defRPr/>
            </a:pPr>
            <a:r>
              <a:rPr lang="en-US" smtClean="0">
                <a:ea typeface="ＭＳ Ｐゴシック" charset="0"/>
                <a:cs typeface="+mn-cs"/>
              </a:rPr>
              <a:t>4					1.1								4.8</a:t>
            </a:r>
          </a:p>
          <a:p>
            <a:pPr>
              <a:defRPr/>
            </a:pPr>
            <a:r>
              <a:rPr lang="en-US" smtClean="0">
                <a:ea typeface="ＭＳ Ｐゴシック" charset="0"/>
                <a:cs typeface="+mn-cs"/>
              </a:rPr>
              <a:t>5					1.9								6.1</a:t>
            </a:r>
          </a:p>
          <a:p>
            <a:pPr>
              <a:defRPr/>
            </a:pPr>
            <a:r>
              <a:rPr lang="en-US" smtClean="0">
                <a:ea typeface="ＭＳ Ｐゴシック" charset="0"/>
                <a:cs typeface="+mn-cs"/>
              </a:rPr>
              <a:t>6					3.4								7.1</a:t>
            </a:r>
          </a:p>
          <a:p>
            <a:pPr>
              <a:defRPr/>
            </a:pPr>
            <a:r>
              <a:rPr lang="en-US" smtClean="0">
                <a:ea typeface="ＭＳ Ｐゴシック" charset="0"/>
                <a:cs typeface="+mn-cs"/>
              </a:rPr>
              <a:t>Greater than or equal to 7 	8.9								10.1</a:t>
            </a:r>
          </a:p>
          <a:p>
            <a:pPr>
              <a:defRPr/>
            </a:pPr>
            <a:endParaRPr lang="en-US" smtClean="0">
              <a:ea typeface="ＭＳ Ｐゴシック"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203325" y="708025"/>
            <a:ext cx="4670425" cy="3502025"/>
          </a:xfrm>
          <a:ln cap="flat"/>
          <a:extLst>
            <a:ext uri="{FAA26D3D-D897-4be2-8F04-BA451C77F1D7}">
              <ma14:placeholderFlag xmlns:ma14="http://schemas.microsoft.com/office/mac/drawingml/2011/main" xmlns="" val="1"/>
            </a:ext>
          </a:extLst>
        </p:spPr>
      </p:sp>
      <p:sp>
        <p:nvSpPr>
          <p:cNvPr id="84995" name="Rectangle 3"/>
          <p:cNvSpPr>
            <a:spLocks noGrp="1" noChangeArrowheads="1"/>
          </p:cNvSpPr>
          <p:nvPr>
            <p:ph type="body" idx="1"/>
          </p:nvPr>
        </p:nvSpPr>
        <p:spPr>
          <a:ln/>
        </p:spPr>
        <p:txBody>
          <a:bodyPr/>
          <a:lstStyle/>
          <a:p>
            <a:pPr>
              <a:defRPr/>
            </a:pPr>
            <a:r>
              <a:rPr lang="en-US" smtClean="0">
                <a:ea typeface="ＭＳ Ｐゴシック" charset="0"/>
                <a:cs typeface="+mn-cs"/>
              </a:rPr>
              <a:t>This slide is a bar graph titled ACE score versus serious job problems.</a:t>
            </a:r>
          </a:p>
          <a:p>
            <a:pPr>
              <a:defRPr/>
            </a:pPr>
            <a:endParaRPr lang="en-US" smtClean="0">
              <a:ea typeface="ＭＳ Ｐゴシック" charset="0"/>
              <a:cs typeface="+mn-cs"/>
            </a:endParaRPr>
          </a:p>
          <a:p>
            <a:pPr>
              <a:defRPr/>
            </a:pPr>
            <a:r>
              <a:rPr lang="en-US" smtClean="0">
                <a:ea typeface="ＭＳ Ｐゴシック" charset="0"/>
                <a:cs typeface="+mn-cs"/>
              </a:rPr>
              <a:t>ACE Score			Percent with Job Problems</a:t>
            </a:r>
          </a:p>
          <a:p>
            <a:pPr>
              <a:defRPr/>
            </a:pPr>
            <a:r>
              <a:rPr lang="en-US" smtClean="0">
                <a:ea typeface="ＭＳ Ｐゴシック" charset="0"/>
                <a:cs typeface="+mn-cs"/>
              </a:rPr>
              <a:t>0				7.5</a:t>
            </a:r>
          </a:p>
          <a:p>
            <a:pPr>
              <a:defRPr/>
            </a:pPr>
            <a:r>
              <a:rPr lang="en-US" smtClean="0">
                <a:ea typeface="ＭＳ Ｐゴシック" charset="0"/>
                <a:cs typeface="+mn-cs"/>
              </a:rPr>
              <a:t>1				10.4</a:t>
            </a:r>
          </a:p>
          <a:p>
            <a:pPr>
              <a:defRPr/>
            </a:pPr>
            <a:r>
              <a:rPr lang="en-US" smtClean="0">
                <a:ea typeface="ＭＳ Ｐゴシック" charset="0"/>
                <a:cs typeface="+mn-cs"/>
              </a:rPr>
              <a:t>2				14.4</a:t>
            </a:r>
          </a:p>
          <a:p>
            <a:pPr>
              <a:defRPr/>
            </a:pPr>
            <a:r>
              <a:rPr lang="en-US" smtClean="0">
                <a:ea typeface="ＭＳ Ｐゴシック" charset="0"/>
                <a:cs typeface="+mn-cs"/>
              </a:rPr>
              <a:t>3				16.7</a:t>
            </a:r>
          </a:p>
          <a:p>
            <a:pPr>
              <a:defRPr/>
            </a:pPr>
            <a:r>
              <a:rPr lang="en-US" smtClean="0">
                <a:ea typeface="ＭＳ Ｐゴシック" charset="0"/>
                <a:cs typeface="+mn-cs"/>
              </a:rPr>
              <a:t>4 or more			17.8</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2106613" y="701675"/>
            <a:ext cx="2940050" cy="2205038"/>
          </a:xfrm>
          <a:ln/>
        </p:spPr>
      </p:sp>
      <p:sp>
        <p:nvSpPr>
          <p:cNvPr id="73731" name="Notes Placeholder 2"/>
          <p:cNvSpPr>
            <a:spLocks noGrp="1"/>
          </p:cNvSpPr>
          <p:nvPr>
            <p:ph type="body" idx="1"/>
          </p:nvPr>
        </p:nvSpPr>
        <p:spPr>
          <a:xfrm>
            <a:off x="707075" y="3176077"/>
            <a:ext cx="5662925" cy="5490312"/>
          </a:xfrm>
          <a:ln/>
        </p:spPr>
        <p:txBody>
          <a:bodyPr/>
          <a:lstStyle/>
          <a:p>
            <a:pPr>
              <a:defRPr/>
            </a:pPr>
            <a:r>
              <a:rPr lang="en-US" dirty="0" smtClean="0"/>
              <a:t>The more adverse and traumatizing events experienced in childhood, - higher the ACE Score, - the more likely an individual will develop serious health conditions later in life.</a:t>
            </a:r>
          </a:p>
          <a:p>
            <a:pPr>
              <a:defRPr/>
            </a:pPr>
            <a:endParaRPr lang="en-US" sz="800" dirty="0"/>
          </a:p>
          <a:p>
            <a:pPr>
              <a:defRPr/>
            </a:pPr>
            <a:r>
              <a:rPr lang="en-US" dirty="0" smtClean="0"/>
              <a:t>The ACE Study found Consistently graded relationships between higher ACE scores and the development of serious health conditions later in life, including Sexually Transmitted Disease; Liver Disease; COPD; Ischemic Heart Disease; Autoimmune Disease; and Lung Cancer.   </a:t>
            </a:r>
          </a:p>
          <a:p>
            <a:pPr>
              <a:defRPr/>
            </a:pPr>
            <a:endParaRPr lang="en-US" sz="800" dirty="0"/>
          </a:p>
          <a:p>
            <a:pPr>
              <a:defRPr/>
            </a:pPr>
            <a:r>
              <a:rPr lang="en-US" dirty="0" smtClean="0"/>
              <a:t>ACE data offers compelling evidence that behaviors known to increase the risk of chronic diseases have had their origins in childhood regardless of the changing influences of the 20</a:t>
            </a:r>
            <a:r>
              <a:rPr lang="en-US" baseline="30000" dirty="0" smtClean="0"/>
              <a:t>th</a:t>
            </a:r>
            <a:r>
              <a:rPr lang="en-US" dirty="0" smtClean="0"/>
              <a:t> century.</a:t>
            </a:r>
          </a:p>
          <a:p>
            <a:pPr>
              <a:defRPr/>
            </a:pPr>
            <a:endParaRPr lang="en-US" sz="800" dirty="0"/>
          </a:p>
          <a:p>
            <a:pPr>
              <a:defRPr/>
            </a:pPr>
            <a:r>
              <a:rPr lang="en-US" dirty="0" smtClean="0"/>
              <a:t>In heart disease – the study found a strong relationship of ACE score to coronary disease, </a:t>
            </a:r>
            <a:r>
              <a:rPr lang="en-US" b="1" dirty="0" smtClean="0"/>
              <a:t>after</a:t>
            </a:r>
            <a:r>
              <a:rPr lang="en-US" dirty="0" smtClean="0"/>
              <a:t> correcting for all the conventional risk factors like smoking, cholesterol, etc.  Which illustrates how ACEs in childhood are related to adult disease by two basic etiologic mechanisms: </a:t>
            </a:r>
          </a:p>
          <a:p>
            <a:pPr>
              <a:defRPr/>
            </a:pPr>
            <a:endParaRPr lang="en-US" dirty="0" smtClean="0"/>
          </a:p>
          <a:p>
            <a:pPr marL="232715" indent="-232715">
              <a:buFontTx/>
              <a:buAutoNum type="arabicParenR"/>
              <a:defRPr/>
            </a:pPr>
            <a:r>
              <a:rPr lang="en-US" dirty="0" smtClean="0"/>
              <a:t>Conventional risk factors – attempts at self help through use of agents like nicotine, drugs, alcohol, AND,</a:t>
            </a:r>
          </a:p>
          <a:p>
            <a:pPr marL="232715" indent="-232715">
              <a:defRPr/>
            </a:pPr>
            <a:r>
              <a:rPr lang="en-US" dirty="0" smtClean="0"/>
              <a:t>2) the effects of chronic stress on the developing brain and body systems.</a:t>
            </a:r>
          </a:p>
          <a:p>
            <a:pPr marL="232715" indent="-232715">
              <a:defRPr/>
            </a:pPr>
            <a:endParaRPr lang="en-US" dirty="0" smtClean="0"/>
          </a:p>
          <a:p>
            <a:pPr marL="232715" indent="-232715">
              <a:defRPr/>
            </a:pPr>
            <a:r>
              <a:rPr lang="en-US" b="1" dirty="0" smtClean="0"/>
              <a:t>This information challenges the disciplines of medicine and public health to address both the primary prevention and secondary prevention of ACEs in the 21</a:t>
            </a:r>
            <a:r>
              <a:rPr lang="en-US" b="1" baseline="30000" dirty="0" smtClean="0"/>
              <a:t>st</a:t>
            </a:r>
            <a:r>
              <a:rPr lang="en-US" b="1" dirty="0" smtClean="0"/>
              <a:t> century</a:t>
            </a:r>
            <a:r>
              <a:rPr lang="en-US" dirty="0" smtClean="0"/>
              <a:t>.</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6323" indent="-290894" eaLnBrk="0" hangingPunct="0">
              <a:spcBef>
                <a:spcPct val="30000"/>
              </a:spcBef>
              <a:defRPr sz="1200">
                <a:solidFill>
                  <a:schemeClr val="tx1"/>
                </a:solidFill>
                <a:latin typeface="Arial" charset="0"/>
                <a:cs typeface="Arial" charset="0"/>
              </a:defRPr>
            </a:lvl2pPr>
            <a:lvl3pPr marL="1163574" indent="-232715" eaLnBrk="0" hangingPunct="0">
              <a:spcBef>
                <a:spcPct val="30000"/>
              </a:spcBef>
              <a:defRPr sz="1200">
                <a:solidFill>
                  <a:schemeClr val="tx1"/>
                </a:solidFill>
                <a:latin typeface="Arial" charset="0"/>
                <a:cs typeface="Arial" charset="0"/>
              </a:defRPr>
            </a:lvl3pPr>
            <a:lvl4pPr marL="1629004" indent="-232715" eaLnBrk="0" hangingPunct="0">
              <a:spcBef>
                <a:spcPct val="30000"/>
              </a:spcBef>
              <a:defRPr sz="1200">
                <a:solidFill>
                  <a:schemeClr val="tx1"/>
                </a:solidFill>
                <a:latin typeface="Arial" charset="0"/>
                <a:cs typeface="Arial" charset="0"/>
              </a:defRPr>
            </a:lvl4pPr>
            <a:lvl5pPr marL="2094433" indent="-232715" eaLnBrk="0" hangingPunct="0">
              <a:spcBef>
                <a:spcPct val="30000"/>
              </a:spcBef>
              <a:defRPr sz="1200">
                <a:solidFill>
                  <a:schemeClr val="tx1"/>
                </a:solidFill>
                <a:latin typeface="Arial" charset="0"/>
                <a:cs typeface="Arial" charset="0"/>
              </a:defRPr>
            </a:lvl5pPr>
            <a:lvl6pPr marL="2559863" indent="-232715" eaLnBrk="0" fontAlgn="base" hangingPunct="0">
              <a:spcBef>
                <a:spcPct val="30000"/>
              </a:spcBef>
              <a:spcAft>
                <a:spcPct val="0"/>
              </a:spcAft>
              <a:defRPr sz="1200">
                <a:solidFill>
                  <a:schemeClr val="tx1"/>
                </a:solidFill>
                <a:latin typeface="Arial" charset="0"/>
                <a:cs typeface="Arial" charset="0"/>
              </a:defRPr>
            </a:lvl6pPr>
            <a:lvl7pPr marL="3025292" indent="-232715" eaLnBrk="0" fontAlgn="base" hangingPunct="0">
              <a:spcBef>
                <a:spcPct val="30000"/>
              </a:spcBef>
              <a:spcAft>
                <a:spcPct val="0"/>
              </a:spcAft>
              <a:defRPr sz="1200">
                <a:solidFill>
                  <a:schemeClr val="tx1"/>
                </a:solidFill>
                <a:latin typeface="Arial" charset="0"/>
                <a:cs typeface="Arial" charset="0"/>
              </a:defRPr>
            </a:lvl7pPr>
            <a:lvl8pPr marL="3490722" indent="-232715" eaLnBrk="0" fontAlgn="base" hangingPunct="0">
              <a:spcBef>
                <a:spcPct val="30000"/>
              </a:spcBef>
              <a:spcAft>
                <a:spcPct val="0"/>
              </a:spcAft>
              <a:defRPr sz="1200">
                <a:solidFill>
                  <a:schemeClr val="tx1"/>
                </a:solidFill>
                <a:latin typeface="Arial" charset="0"/>
                <a:cs typeface="Arial" charset="0"/>
              </a:defRPr>
            </a:lvl8pPr>
            <a:lvl9pPr marL="3956152" indent="-23271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6166F4A-C23A-4C57-B5AF-4231BDB8BEA7}" type="slidenum">
              <a:rPr lang="en-US" altLang="en-US">
                <a:solidFill>
                  <a:prstClr val="black"/>
                </a:solidFill>
              </a:rPr>
              <a:pPr eaLnBrk="1" hangingPunct="1">
                <a:spcBef>
                  <a:spcPct val="0"/>
                </a:spcBef>
              </a:pPr>
              <a:t>25</a:t>
            </a:fld>
            <a:endParaRPr lang="en-US"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660FB6-0B43-4F1F-9E7A-F2856A3DAE08}" type="slidenum">
              <a:rPr lang="en-US">
                <a:solidFill>
                  <a:prstClr val="black"/>
                </a:solidFill>
              </a:rPr>
              <a:pPr/>
              <a:t>36</a:t>
            </a:fld>
            <a:endParaRPr lang="en-US">
              <a:solidFill>
                <a:prstClr val="black"/>
              </a:solidFill>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78E619-4830-4480-90E6-8A9FE1DB7FFB}" type="slidenum">
              <a:rPr lang="en-US">
                <a:solidFill>
                  <a:prstClr val="black"/>
                </a:solidFill>
              </a:rPr>
              <a:pPr/>
              <a:t>42</a:t>
            </a:fld>
            <a:endParaRPr lang="en-US">
              <a:solidFill>
                <a:prstClr val="black"/>
              </a:solidFill>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5CFCF2-E9A5-4A24-9135-354F5A75B4A1}" type="slidenum">
              <a:rPr lang="en-US">
                <a:solidFill>
                  <a:prstClr val="black"/>
                </a:solidFill>
              </a:rPr>
              <a:pPr/>
              <a:t>43</a:t>
            </a:fld>
            <a:endParaRPr lang="en-US">
              <a:solidFill>
                <a:prstClr val="black"/>
              </a:solidFill>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9AD32-191D-420F-95CE-89B26B3DAFA3}" type="slidenum">
              <a:rPr lang="en-US">
                <a:solidFill>
                  <a:prstClr val="black"/>
                </a:solidFill>
              </a:rPr>
              <a:pPr/>
              <a:t>44</a:t>
            </a:fld>
            <a:endParaRPr lang="en-US">
              <a:solidFill>
                <a:prstClr val="black"/>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259EF-51F2-41E2-B3FF-0E0FCB5067BC}" type="slidenum">
              <a:rPr lang="en-US">
                <a:solidFill>
                  <a:prstClr val="black"/>
                </a:solidFill>
              </a:rPr>
              <a:pPr/>
              <a:t>46</a:t>
            </a:fld>
            <a:endParaRPr lang="en-US">
              <a:solidFill>
                <a:prstClr val="black"/>
              </a:solidFill>
            </a:endParaRP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6323" indent="-290894" eaLnBrk="0" hangingPunct="0">
              <a:spcBef>
                <a:spcPct val="30000"/>
              </a:spcBef>
              <a:defRPr sz="1200">
                <a:solidFill>
                  <a:schemeClr val="tx1"/>
                </a:solidFill>
                <a:latin typeface="Arial" charset="0"/>
                <a:cs typeface="Arial" charset="0"/>
              </a:defRPr>
            </a:lvl2pPr>
            <a:lvl3pPr marL="1163574" indent="-232715" eaLnBrk="0" hangingPunct="0">
              <a:spcBef>
                <a:spcPct val="30000"/>
              </a:spcBef>
              <a:defRPr sz="1200">
                <a:solidFill>
                  <a:schemeClr val="tx1"/>
                </a:solidFill>
                <a:latin typeface="Arial" charset="0"/>
                <a:cs typeface="Arial" charset="0"/>
              </a:defRPr>
            </a:lvl3pPr>
            <a:lvl4pPr marL="1629004" indent="-232715" eaLnBrk="0" hangingPunct="0">
              <a:spcBef>
                <a:spcPct val="30000"/>
              </a:spcBef>
              <a:defRPr sz="1200">
                <a:solidFill>
                  <a:schemeClr val="tx1"/>
                </a:solidFill>
                <a:latin typeface="Arial" charset="0"/>
                <a:cs typeface="Arial" charset="0"/>
              </a:defRPr>
            </a:lvl4pPr>
            <a:lvl5pPr marL="2094433" indent="-232715" eaLnBrk="0" hangingPunct="0">
              <a:spcBef>
                <a:spcPct val="30000"/>
              </a:spcBef>
              <a:defRPr sz="1200">
                <a:solidFill>
                  <a:schemeClr val="tx1"/>
                </a:solidFill>
                <a:latin typeface="Arial" charset="0"/>
                <a:cs typeface="Arial" charset="0"/>
              </a:defRPr>
            </a:lvl5pPr>
            <a:lvl6pPr marL="2559863" indent="-232715" eaLnBrk="0" fontAlgn="base" hangingPunct="0">
              <a:spcBef>
                <a:spcPct val="30000"/>
              </a:spcBef>
              <a:spcAft>
                <a:spcPct val="0"/>
              </a:spcAft>
              <a:defRPr sz="1200">
                <a:solidFill>
                  <a:schemeClr val="tx1"/>
                </a:solidFill>
                <a:latin typeface="Arial" charset="0"/>
                <a:cs typeface="Arial" charset="0"/>
              </a:defRPr>
            </a:lvl6pPr>
            <a:lvl7pPr marL="3025292" indent="-232715" eaLnBrk="0" fontAlgn="base" hangingPunct="0">
              <a:spcBef>
                <a:spcPct val="30000"/>
              </a:spcBef>
              <a:spcAft>
                <a:spcPct val="0"/>
              </a:spcAft>
              <a:defRPr sz="1200">
                <a:solidFill>
                  <a:schemeClr val="tx1"/>
                </a:solidFill>
                <a:latin typeface="Arial" charset="0"/>
                <a:cs typeface="Arial" charset="0"/>
              </a:defRPr>
            </a:lvl7pPr>
            <a:lvl8pPr marL="3490722" indent="-232715" eaLnBrk="0" fontAlgn="base" hangingPunct="0">
              <a:spcBef>
                <a:spcPct val="30000"/>
              </a:spcBef>
              <a:spcAft>
                <a:spcPct val="0"/>
              </a:spcAft>
              <a:defRPr sz="1200">
                <a:solidFill>
                  <a:schemeClr val="tx1"/>
                </a:solidFill>
                <a:latin typeface="Arial" charset="0"/>
                <a:cs typeface="Arial" charset="0"/>
              </a:defRPr>
            </a:lvl8pPr>
            <a:lvl9pPr marL="3956152" indent="-23271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AE6B1AC-14DC-4475-A89F-172356ADF16D}" type="slidenum">
              <a:rPr lang="en-US" altLang="en-US">
                <a:solidFill>
                  <a:prstClr val="black"/>
                </a:solidFill>
              </a:rPr>
              <a:pPr eaLnBrk="1" hangingPunct="1">
                <a:spcBef>
                  <a:spcPct val="0"/>
                </a:spcBef>
              </a:pPr>
              <a:t>9</a:t>
            </a:fld>
            <a:endParaRPr lang="en-US"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18A1D9-45B7-4AC4-B109-3FFE8388C455}" type="slidenum">
              <a:rPr lang="en-US">
                <a:solidFill>
                  <a:prstClr val="black"/>
                </a:solidFill>
              </a:rPr>
              <a:pPr/>
              <a:t>48</a:t>
            </a:fld>
            <a:endParaRPr lang="en-US">
              <a:solidFill>
                <a:prstClr val="black"/>
              </a:solidFill>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3C207-86FE-4945-B401-9C6B391E95D2}" type="slidenum">
              <a:rPr lang="en-US">
                <a:solidFill>
                  <a:prstClr val="black"/>
                </a:solidFill>
              </a:rPr>
              <a:pPr/>
              <a:t>51</a:t>
            </a:fld>
            <a:endParaRPr lang="en-US">
              <a:solidFill>
                <a:prstClr val="black"/>
              </a:solidFill>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3A388-EEA9-41A9-8B64-DCF54088BB9C}" type="slidenum">
              <a:rPr lang="en-US">
                <a:solidFill>
                  <a:prstClr val="black"/>
                </a:solidFill>
              </a:rPr>
              <a:pPr/>
              <a:t>55</a:t>
            </a:fld>
            <a:endParaRPr lang="en-US">
              <a:solidFill>
                <a:prstClr val="black"/>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0BB555-47B3-4228-BA93-81350A1875B1}" type="slidenum">
              <a:rPr lang="en-US">
                <a:solidFill>
                  <a:prstClr val="black"/>
                </a:solidFill>
              </a:rPr>
              <a:pPr/>
              <a:t>56</a:t>
            </a:fld>
            <a:endParaRPr lang="en-US">
              <a:solidFill>
                <a:prstClr val="black"/>
              </a:solidFill>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4F60E5-60DF-492F-A5C0-6DBF6695B619}" type="slidenum">
              <a:rPr lang="en-US">
                <a:solidFill>
                  <a:prstClr val="black"/>
                </a:solidFill>
              </a:rPr>
              <a:pPr/>
              <a:t>57</a:t>
            </a:fld>
            <a:endParaRPr lang="en-US">
              <a:solidFill>
                <a:prstClr val="black"/>
              </a:solidFill>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56323" indent="-290894">
              <a:defRPr>
                <a:solidFill>
                  <a:schemeClr val="tx1"/>
                </a:solidFill>
                <a:latin typeface="Calibri" charset="0"/>
                <a:ea typeface="ＭＳ Ｐゴシック" charset="0"/>
              </a:defRPr>
            </a:lvl2pPr>
            <a:lvl3pPr marL="1163574" indent="-232715">
              <a:defRPr>
                <a:solidFill>
                  <a:schemeClr val="tx1"/>
                </a:solidFill>
                <a:latin typeface="Calibri" charset="0"/>
                <a:ea typeface="ＭＳ Ｐゴシック" charset="0"/>
              </a:defRPr>
            </a:lvl3pPr>
            <a:lvl4pPr marL="1629004" indent="-232715">
              <a:defRPr>
                <a:solidFill>
                  <a:schemeClr val="tx1"/>
                </a:solidFill>
                <a:latin typeface="Calibri" charset="0"/>
                <a:ea typeface="ＭＳ Ｐゴシック" charset="0"/>
              </a:defRPr>
            </a:lvl4pPr>
            <a:lvl5pPr marL="2094433" indent="-232715">
              <a:defRPr>
                <a:solidFill>
                  <a:schemeClr val="tx1"/>
                </a:solidFill>
                <a:latin typeface="Calibri" charset="0"/>
                <a:ea typeface="ＭＳ Ｐゴシック" charset="0"/>
              </a:defRPr>
            </a:lvl5pPr>
            <a:lvl6pPr marL="2559863" indent="-232715" fontAlgn="base">
              <a:spcBef>
                <a:spcPct val="0"/>
              </a:spcBef>
              <a:spcAft>
                <a:spcPct val="0"/>
              </a:spcAft>
              <a:defRPr>
                <a:solidFill>
                  <a:schemeClr val="tx1"/>
                </a:solidFill>
                <a:latin typeface="Calibri" charset="0"/>
                <a:ea typeface="ＭＳ Ｐゴシック" charset="0"/>
              </a:defRPr>
            </a:lvl6pPr>
            <a:lvl7pPr marL="3025292" indent="-232715" fontAlgn="base">
              <a:spcBef>
                <a:spcPct val="0"/>
              </a:spcBef>
              <a:spcAft>
                <a:spcPct val="0"/>
              </a:spcAft>
              <a:defRPr>
                <a:solidFill>
                  <a:schemeClr val="tx1"/>
                </a:solidFill>
                <a:latin typeface="Calibri" charset="0"/>
                <a:ea typeface="ＭＳ Ｐゴシック" charset="0"/>
              </a:defRPr>
            </a:lvl7pPr>
            <a:lvl8pPr marL="3490722" indent="-232715" fontAlgn="base">
              <a:spcBef>
                <a:spcPct val="0"/>
              </a:spcBef>
              <a:spcAft>
                <a:spcPct val="0"/>
              </a:spcAft>
              <a:defRPr>
                <a:solidFill>
                  <a:schemeClr val="tx1"/>
                </a:solidFill>
                <a:latin typeface="Calibri" charset="0"/>
                <a:ea typeface="ＭＳ Ｐゴシック" charset="0"/>
              </a:defRPr>
            </a:lvl8pPr>
            <a:lvl9pPr marL="3956152" indent="-232715" fontAlgn="base">
              <a:spcBef>
                <a:spcPct val="0"/>
              </a:spcBef>
              <a:spcAft>
                <a:spcPct val="0"/>
              </a:spcAft>
              <a:defRPr>
                <a:solidFill>
                  <a:schemeClr val="tx1"/>
                </a:solidFill>
                <a:latin typeface="Calibri" charset="0"/>
                <a:ea typeface="ＭＳ Ｐゴシック" charset="0"/>
              </a:defRPr>
            </a:lvl9pPr>
          </a:lstStyle>
          <a:p>
            <a:fld id="{6586F681-6857-454E-AFC9-13E82D1CE6AF}" type="slidenum">
              <a:rPr lang="en-US">
                <a:solidFill>
                  <a:prstClr val="black"/>
                </a:solidFill>
              </a:rPr>
              <a:pPr/>
              <a:t>112</a:t>
            </a:fld>
            <a:endParaRPr lang="en-US">
              <a:solidFill>
                <a:prstClr val="black"/>
              </a:solidFill>
            </a:endParaRPr>
          </a:p>
        </p:txBody>
      </p:sp>
      <p:sp>
        <p:nvSpPr>
          <p:cNvPr id="105475" name="Rectangle 2"/>
          <p:cNvSpPr>
            <a:spLocks noGrp="1" noRot="1" noChangeAspect="1" noChangeArrowheads="1" noTextEdit="1"/>
          </p:cNvSpPr>
          <p:nvPr>
            <p:ph type="sldImg"/>
          </p:nvPr>
        </p:nvSpPr>
        <p:spPr bwMode="auto">
          <a:xfrm>
            <a:off x="1192213" y="717550"/>
            <a:ext cx="4675187" cy="3505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6" name="Rectangle 3"/>
          <p:cNvSpPr>
            <a:spLocks noGrp="1" noChangeArrowheads="1"/>
          </p:cNvSpPr>
          <p:nvPr>
            <p:ph type="body" idx="1"/>
          </p:nvPr>
        </p:nvSpPr>
        <p:spPr bwMode="auto">
          <a:xfrm>
            <a:off x="930506" y="4461864"/>
            <a:ext cx="5199684" cy="42227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56323" indent="-290894">
              <a:defRPr>
                <a:solidFill>
                  <a:schemeClr val="tx1"/>
                </a:solidFill>
                <a:latin typeface="Calibri" charset="0"/>
                <a:ea typeface="ＭＳ Ｐゴシック" charset="0"/>
              </a:defRPr>
            </a:lvl2pPr>
            <a:lvl3pPr marL="1163574" indent="-232715">
              <a:defRPr>
                <a:solidFill>
                  <a:schemeClr val="tx1"/>
                </a:solidFill>
                <a:latin typeface="Calibri" charset="0"/>
                <a:ea typeface="ＭＳ Ｐゴシック" charset="0"/>
              </a:defRPr>
            </a:lvl3pPr>
            <a:lvl4pPr marL="1629004" indent="-232715">
              <a:defRPr>
                <a:solidFill>
                  <a:schemeClr val="tx1"/>
                </a:solidFill>
                <a:latin typeface="Calibri" charset="0"/>
                <a:ea typeface="ＭＳ Ｐゴシック" charset="0"/>
              </a:defRPr>
            </a:lvl4pPr>
            <a:lvl5pPr marL="2094433" indent="-232715">
              <a:defRPr>
                <a:solidFill>
                  <a:schemeClr val="tx1"/>
                </a:solidFill>
                <a:latin typeface="Calibri" charset="0"/>
                <a:ea typeface="ＭＳ Ｐゴシック" charset="0"/>
              </a:defRPr>
            </a:lvl5pPr>
            <a:lvl6pPr marL="2559863" indent="-232715" fontAlgn="base">
              <a:spcBef>
                <a:spcPct val="0"/>
              </a:spcBef>
              <a:spcAft>
                <a:spcPct val="0"/>
              </a:spcAft>
              <a:defRPr>
                <a:solidFill>
                  <a:schemeClr val="tx1"/>
                </a:solidFill>
                <a:latin typeface="Calibri" charset="0"/>
                <a:ea typeface="ＭＳ Ｐゴシック" charset="0"/>
              </a:defRPr>
            </a:lvl6pPr>
            <a:lvl7pPr marL="3025292" indent="-232715" fontAlgn="base">
              <a:spcBef>
                <a:spcPct val="0"/>
              </a:spcBef>
              <a:spcAft>
                <a:spcPct val="0"/>
              </a:spcAft>
              <a:defRPr>
                <a:solidFill>
                  <a:schemeClr val="tx1"/>
                </a:solidFill>
                <a:latin typeface="Calibri" charset="0"/>
                <a:ea typeface="ＭＳ Ｐゴシック" charset="0"/>
              </a:defRPr>
            </a:lvl7pPr>
            <a:lvl8pPr marL="3490722" indent="-232715" fontAlgn="base">
              <a:spcBef>
                <a:spcPct val="0"/>
              </a:spcBef>
              <a:spcAft>
                <a:spcPct val="0"/>
              </a:spcAft>
              <a:defRPr>
                <a:solidFill>
                  <a:schemeClr val="tx1"/>
                </a:solidFill>
                <a:latin typeface="Calibri" charset="0"/>
                <a:ea typeface="ＭＳ Ｐゴシック" charset="0"/>
              </a:defRPr>
            </a:lvl8pPr>
            <a:lvl9pPr marL="3956152" indent="-232715" fontAlgn="base">
              <a:spcBef>
                <a:spcPct val="0"/>
              </a:spcBef>
              <a:spcAft>
                <a:spcPct val="0"/>
              </a:spcAft>
              <a:defRPr>
                <a:solidFill>
                  <a:schemeClr val="tx1"/>
                </a:solidFill>
                <a:latin typeface="Calibri" charset="0"/>
                <a:ea typeface="ＭＳ Ｐゴシック" charset="0"/>
              </a:defRPr>
            </a:lvl9pPr>
          </a:lstStyle>
          <a:p>
            <a:fld id="{89E1FFAF-ED8F-204A-B8BE-DCE222E39AFB}" type="slidenum">
              <a:rPr lang="en-US">
                <a:solidFill>
                  <a:prstClr val="black"/>
                </a:solidFill>
              </a:rPr>
              <a:pPr/>
              <a:t>113</a:t>
            </a:fld>
            <a:endParaRPr lang="en-US">
              <a:solidFill>
                <a:prstClr val="black"/>
              </a:solidFill>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56323" indent="-290894">
              <a:defRPr>
                <a:solidFill>
                  <a:schemeClr val="tx1"/>
                </a:solidFill>
                <a:latin typeface="Calibri" charset="0"/>
                <a:ea typeface="ＭＳ Ｐゴシック" charset="0"/>
              </a:defRPr>
            </a:lvl2pPr>
            <a:lvl3pPr marL="1163574" indent="-232715">
              <a:defRPr>
                <a:solidFill>
                  <a:schemeClr val="tx1"/>
                </a:solidFill>
                <a:latin typeface="Calibri" charset="0"/>
                <a:ea typeface="ＭＳ Ｐゴシック" charset="0"/>
              </a:defRPr>
            </a:lvl3pPr>
            <a:lvl4pPr marL="1629004" indent="-232715">
              <a:defRPr>
                <a:solidFill>
                  <a:schemeClr val="tx1"/>
                </a:solidFill>
                <a:latin typeface="Calibri" charset="0"/>
                <a:ea typeface="ＭＳ Ｐゴシック" charset="0"/>
              </a:defRPr>
            </a:lvl4pPr>
            <a:lvl5pPr marL="2094433" indent="-232715">
              <a:defRPr>
                <a:solidFill>
                  <a:schemeClr val="tx1"/>
                </a:solidFill>
                <a:latin typeface="Calibri" charset="0"/>
                <a:ea typeface="ＭＳ Ｐゴシック" charset="0"/>
              </a:defRPr>
            </a:lvl5pPr>
            <a:lvl6pPr marL="2559863" indent="-232715" fontAlgn="base">
              <a:spcBef>
                <a:spcPct val="0"/>
              </a:spcBef>
              <a:spcAft>
                <a:spcPct val="0"/>
              </a:spcAft>
              <a:defRPr>
                <a:solidFill>
                  <a:schemeClr val="tx1"/>
                </a:solidFill>
                <a:latin typeface="Calibri" charset="0"/>
                <a:ea typeface="ＭＳ Ｐゴシック" charset="0"/>
              </a:defRPr>
            </a:lvl6pPr>
            <a:lvl7pPr marL="3025292" indent="-232715" fontAlgn="base">
              <a:spcBef>
                <a:spcPct val="0"/>
              </a:spcBef>
              <a:spcAft>
                <a:spcPct val="0"/>
              </a:spcAft>
              <a:defRPr>
                <a:solidFill>
                  <a:schemeClr val="tx1"/>
                </a:solidFill>
                <a:latin typeface="Calibri" charset="0"/>
                <a:ea typeface="ＭＳ Ｐゴシック" charset="0"/>
              </a:defRPr>
            </a:lvl7pPr>
            <a:lvl8pPr marL="3490722" indent="-232715" fontAlgn="base">
              <a:spcBef>
                <a:spcPct val="0"/>
              </a:spcBef>
              <a:spcAft>
                <a:spcPct val="0"/>
              </a:spcAft>
              <a:defRPr>
                <a:solidFill>
                  <a:schemeClr val="tx1"/>
                </a:solidFill>
                <a:latin typeface="Calibri" charset="0"/>
                <a:ea typeface="ＭＳ Ｐゴシック" charset="0"/>
              </a:defRPr>
            </a:lvl8pPr>
            <a:lvl9pPr marL="3956152" indent="-232715" fontAlgn="base">
              <a:spcBef>
                <a:spcPct val="0"/>
              </a:spcBef>
              <a:spcAft>
                <a:spcPct val="0"/>
              </a:spcAft>
              <a:defRPr>
                <a:solidFill>
                  <a:schemeClr val="tx1"/>
                </a:solidFill>
                <a:latin typeface="Calibri" charset="0"/>
                <a:ea typeface="ＭＳ Ｐゴシック" charset="0"/>
              </a:defRPr>
            </a:lvl9pPr>
          </a:lstStyle>
          <a:p>
            <a:fld id="{FDEF04B9-EBA5-634F-82D3-60FEC07F9BE3}" type="slidenum">
              <a:rPr lang="en-US">
                <a:solidFill>
                  <a:prstClr val="black"/>
                </a:solidFill>
              </a:rPr>
              <a:pPr/>
              <a:t>114</a:t>
            </a:fld>
            <a:endParaRPr lang="en-US">
              <a:solidFill>
                <a:prstClr val="black"/>
              </a:solidFill>
            </a:endParaRPr>
          </a:p>
        </p:txBody>
      </p:sp>
      <p:sp>
        <p:nvSpPr>
          <p:cNvPr id="107523" name="Rectangle 2"/>
          <p:cNvSpPr>
            <a:spLocks noGrp="1" noRot="1" noChangeAspect="1" noChangeArrowheads="1" noTextEdit="1"/>
          </p:cNvSpPr>
          <p:nvPr>
            <p:ph type="sldImg"/>
          </p:nvPr>
        </p:nvSpPr>
        <p:spPr bwMode="auto">
          <a:xfrm>
            <a:off x="1192213" y="717550"/>
            <a:ext cx="4675187" cy="3505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7524" name="Rectangle 3"/>
          <p:cNvSpPr>
            <a:spLocks noGrp="1" noChangeArrowheads="1"/>
          </p:cNvSpPr>
          <p:nvPr>
            <p:ph type="body" idx="1"/>
          </p:nvPr>
        </p:nvSpPr>
        <p:spPr bwMode="auto">
          <a:xfrm>
            <a:off x="930506" y="4461864"/>
            <a:ext cx="5199684" cy="42227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203325" y="708025"/>
            <a:ext cx="4670425" cy="3502025"/>
          </a:xfrm>
          <a:ln cap="flat"/>
          <a:extLst>
            <a:ext uri="{FAA26D3D-D897-4be2-8F04-BA451C77F1D7}">
              <ma14:placeholderFlag xmlns:ma14="http://schemas.microsoft.com/office/mac/drawingml/2011/main" xmlns="" val="1"/>
            </a:ext>
          </a:extLst>
        </p:spPr>
      </p:sp>
      <p:sp>
        <p:nvSpPr>
          <p:cNvPr id="115715" name="Rectangle 3"/>
          <p:cNvSpPr>
            <a:spLocks noGrp="1" noChangeArrowheads="1"/>
          </p:cNvSpPr>
          <p:nvPr>
            <p:ph type="body" idx="1"/>
          </p:nvPr>
        </p:nvSpPr>
        <p:spPr>
          <a:ln/>
        </p:spPr>
        <p:txBody>
          <a:bodyPr/>
          <a:lstStyle/>
          <a:p>
            <a:pPr>
              <a:defRPr/>
            </a:pPr>
            <a:endParaRPr lang="en-US" smtClean="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95388" y="701675"/>
            <a:ext cx="4686300" cy="3514725"/>
          </a:xfrm>
          <a:ln cap="flat"/>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ln/>
        </p:spPr>
        <p:txBody>
          <a:bodyPr/>
          <a:lstStyle/>
          <a:p>
            <a:pPr marL="232715" indent="-232715">
              <a:defRPr/>
            </a:pPr>
            <a:r>
              <a:rPr lang="en-US" dirty="0" smtClean="0">
                <a:ea typeface="ＭＳ Ｐゴシック" charset="0"/>
                <a:cs typeface="+mn-cs"/>
              </a:rPr>
              <a:t>This slide is a bar chart representing adverse childhood experiences versus current smoking. </a:t>
            </a:r>
          </a:p>
          <a:p>
            <a:pPr marL="232715" indent="-232715">
              <a:defRPr/>
            </a:pPr>
            <a:endParaRPr lang="en-US" dirty="0" smtClean="0">
              <a:ea typeface="ＭＳ Ｐゴシック" charset="0"/>
              <a:cs typeface="+mn-cs"/>
            </a:endParaRPr>
          </a:p>
          <a:p>
            <a:pPr marL="232715" indent="-232715">
              <a:defRPr/>
            </a:pPr>
            <a:r>
              <a:rPr lang="en-US" dirty="0" smtClean="0">
                <a:ea typeface="ＭＳ Ｐゴシック" charset="0"/>
                <a:cs typeface="+mn-cs"/>
              </a:rPr>
              <a:t>ACE Score			Percentage</a:t>
            </a:r>
          </a:p>
          <a:p>
            <a:pPr marL="232715" indent="-232715">
              <a:defRPr/>
            </a:pPr>
            <a:r>
              <a:rPr lang="en-US" dirty="0" smtClean="0">
                <a:ea typeface="ＭＳ Ｐゴシック" charset="0"/>
                <a:cs typeface="+mn-cs"/>
              </a:rPr>
              <a:t>0				5.5</a:t>
            </a:r>
          </a:p>
          <a:p>
            <a:pPr marL="232715" indent="-232715">
              <a:defRPr/>
            </a:pPr>
            <a:r>
              <a:rPr lang="en-US" dirty="0" smtClean="0">
                <a:ea typeface="ＭＳ Ｐゴシック" charset="0"/>
                <a:cs typeface="+mn-cs"/>
              </a:rPr>
              <a:t>1				6</a:t>
            </a:r>
          </a:p>
          <a:p>
            <a:pPr marL="232715" indent="-232715">
              <a:defRPr/>
            </a:pPr>
            <a:r>
              <a:rPr lang="en-US" dirty="0" smtClean="0">
                <a:ea typeface="ＭＳ Ｐゴシック" charset="0"/>
                <a:cs typeface="+mn-cs"/>
              </a:rPr>
              <a:t>2				8</a:t>
            </a:r>
          </a:p>
          <a:p>
            <a:pPr marL="232715" indent="-232715">
              <a:defRPr/>
            </a:pPr>
            <a:r>
              <a:rPr lang="en-US" dirty="0" smtClean="0">
                <a:ea typeface="ＭＳ Ｐゴシック" charset="0"/>
                <a:cs typeface="+mn-cs"/>
              </a:rPr>
              <a:t>3				10</a:t>
            </a:r>
          </a:p>
          <a:p>
            <a:pPr marL="232715" indent="-232715">
              <a:defRPr/>
            </a:pPr>
            <a:r>
              <a:rPr lang="en-US" dirty="0" smtClean="0">
                <a:ea typeface="ＭＳ Ｐゴシック" charset="0"/>
                <a:cs typeface="+mn-cs"/>
              </a:rPr>
              <a:t>4 to 5				12</a:t>
            </a:r>
          </a:p>
          <a:p>
            <a:pPr marL="232715" indent="-232715">
              <a:defRPr/>
            </a:pPr>
            <a:r>
              <a:rPr lang="en-US" dirty="0" smtClean="0">
                <a:ea typeface="ＭＳ Ｐゴシック" charset="0"/>
                <a:cs typeface="+mn-cs"/>
              </a:rPr>
              <a:t>6 or more			16</a:t>
            </a:r>
          </a:p>
          <a:p>
            <a:pPr marL="232715" indent="-232715">
              <a:buFontTx/>
              <a:buChar char="•"/>
              <a:defRPr/>
            </a:pPr>
            <a:endParaRPr lang="en-US" dirty="0" smtClean="0">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95388" y="701675"/>
            <a:ext cx="4686300" cy="3514725"/>
          </a:xfrm>
          <a:ln cap="flat"/>
          <a:extLs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a:ln/>
        </p:spPr>
        <p:txBody>
          <a:bodyPr/>
          <a:lstStyle/>
          <a:p>
            <a:pPr>
              <a:defRPr/>
            </a:pPr>
            <a:r>
              <a:rPr lang="en-US" dirty="0" smtClean="0">
                <a:ea typeface="ＭＳ Ｐゴシック" charset="0"/>
                <a:cs typeface="+mn-cs"/>
              </a:rPr>
              <a:t>This slide is a bar chart titled child experiences versus adult alcoholism.</a:t>
            </a:r>
          </a:p>
          <a:p>
            <a:pPr>
              <a:defRPr/>
            </a:pPr>
            <a:endParaRPr lang="en-US" dirty="0" smtClean="0">
              <a:ea typeface="ＭＳ Ｐゴシック" charset="0"/>
              <a:cs typeface="+mn-cs"/>
            </a:endParaRPr>
          </a:p>
          <a:p>
            <a:pPr>
              <a:defRPr/>
            </a:pPr>
            <a:r>
              <a:rPr lang="en-US" dirty="0" smtClean="0">
                <a:ea typeface="ＭＳ Ｐゴシック" charset="0"/>
                <a:cs typeface="+mn-cs"/>
              </a:rPr>
              <a:t>ACE score					Percent alcoholic</a:t>
            </a:r>
          </a:p>
          <a:p>
            <a:pPr>
              <a:defRPr/>
            </a:pPr>
            <a:r>
              <a:rPr lang="en-US" dirty="0" smtClean="0">
                <a:ea typeface="ＭＳ Ｐゴシック" charset="0"/>
                <a:cs typeface="+mn-cs"/>
              </a:rPr>
              <a:t>0						2.8</a:t>
            </a:r>
          </a:p>
          <a:p>
            <a:pPr>
              <a:defRPr/>
            </a:pPr>
            <a:r>
              <a:rPr lang="en-US" dirty="0" smtClean="0">
                <a:ea typeface="ＭＳ Ｐゴシック" charset="0"/>
                <a:cs typeface="+mn-cs"/>
              </a:rPr>
              <a:t>1						5.7</a:t>
            </a:r>
          </a:p>
          <a:p>
            <a:pPr>
              <a:defRPr/>
            </a:pPr>
            <a:r>
              <a:rPr lang="en-US" dirty="0" smtClean="0">
                <a:ea typeface="ＭＳ Ｐゴシック" charset="0"/>
                <a:cs typeface="+mn-cs"/>
              </a:rPr>
              <a:t>2						10.3</a:t>
            </a:r>
          </a:p>
          <a:p>
            <a:pPr>
              <a:defRPr/>
            </a:pPr>
            <a:r>
              <a:rPr lang="en-US" dirty="0" smtClean="0">
                <a:ea typeface="ＭＳ Ｐゴシック" charset="0"/>
                <a:cs typeface="+mn-cs"/>
              </a:rPr>
              <a:t>3						11.4</a:t>
            </a:r>
          </a:p>
          <a:p>
            <a:pPr>
              <a:defRPr/>
            </a:pPr>
            <a:r>
              <a:rPr lang="en-US" dirty="0" smtClean="0">
                <a:ea typeface="ＭＳ Ｐゴシック" charset="0"/>
                <a:cs typeface="+mn-cs"/>
              </a:rPr>
              <a:t>4 or more					16.1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95388" y="701675"/>
            <a:ext cx="4686300" cy="3514725"/>
          </a:xfrm>
          <a:ln cap="flat"/>
          <a:extLs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a:ln/>
        </p:spPr>
        <p:txBody>
          <a:bodyPr/>
          <a:lstStyle/>
          <a:p>
            <a:pPr>
              <a:defRPr/>
            </a:pPr>
            <a:r>
              <a:rPr lang="en-US" dirty="0" smtClean="0">
                <a:ea typeface="ＭＳ Ｐゴシック" charset="0"/>
                <a:cs typeface="+mn-cs"/>
              </a:rPr>
              <a:t>This slide is a bar graph titled ACE score versus intravenous drug use. It presents ACE scores and the percent of people who had injected drugs. The population size is 8,022 and the confidence level is less than .001.</a:t>
            </a:r>
          </a:p>
          <a:p>
            <a:pPr>
              <a:defRPr/>
            </a:pPr>
            <a:endParaRPr lang="en-US" dirty="0" smtClean="0">
              <a:ea typeface="ＭＳ Ｐゴシック" charset="0"/>
              <a:cs typeface="+mn-cs"/>
            </a:endParaRPr>
          </a:p>
          <a:p>
            <a:pPr>
              <a:defRPr/>
            </a:pPr>
            <a:r>
              <a:rPr lang="en-US" dirty="0" smtClean="0">
                <a:ea typeface="ＭＳ Ｐゴシック" charset="0"/>
                <a:cs typeface="+mn-cs"/>
              </a:rPr>
              <a:t>ACE Score			Percent that have injected drugs</a:t>
            </a:r>
          </a:p>
          <a:p>
            <a:pPr>
              <a:defRPr/>
            </a:pPr>
            <a:r>
              <a:rPr lang="en-US" dirty="0" smtClean="0">
                <a:ea typeface="ＭＳ Ｐゴシック" charset="0"/>
                <a:cs typeface="+mn-cs"/>
              </a:rPr>
              <a:t>0				.3</a:t>
            </a:r>
          </a:p>
          <a:p>
            <a:pPr>
              <a:defRPr/>
            </a:pPr>
            <a:r>
              <a:rPr lang="en-US" dirty="0" smtClean="0">
                <a:ea typeface="ＭＳ Ｐゴシック" charset="0"/>
                <a:cs typeface="+mn-cs"/>
              </a:rPr>
              <a:t>1				.5</a:t>
            </a:r>
          </a:p>
          <a:p>
            <a:pPr>
              <a:defRPr/>
            </a:pPr>
            <a:r>
              <a:rPr lang="en-US" dirty="0" smtClean="0">
                <a:ea typeface="ＭＳ Ｐゴシック" charset="0"/>
                <a:cs typeface="+mn-cs"/>
              </a:rPr>
              <a:t>2				1.4</a:t>
            </a:r>
          </a:p>
          <a:p>
            <a:pPr>
              <a:defRPr/>
            </a:pPr>
            <a:r>
              <a:rPr lang="en-US" dirty="0" smtClean="0">
                <a:ea typeface="ＭＳ Ｐゴシック" charset="0"/>
                <a:cs typeface="+mn-cs"/>
              </a:rPr>
              <a:t>3				2.3</a:t>
            </a:r>
          </a:p>
          <a:p>
            <a:pPr>
              <a:defRPr/>
            </a:pPr>
            <a:r>
              <a:rPr lang="en-US" dirty="0" smtClean="0">
                <a:ea typeface="ＭＳ Ｐゴシック" charset="0"/>
                <a:cs typeface="+mn-cs"/>
              </a:rPr>
              <a:t>4 or more			3.4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95388" y="701675"/>
            <a:ext cx="4686300" cy="3514725"/>
          </a:xfrm>
          <a:ln cap="flat"/>
          <a:extLs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a:ln/>
        </p:spPr>
        <p:txBody>
          <a:bodyPr/>
          <a:lstStyle/>
          <a:p>
            <a:pPr>
              <a:defRPr/>
            </a:pPr>
            <a:r>
              <a:rPr lang="en-US" dirty="0" smtClean="0">
                <a:ea typeface="ＭＳ Ｐゴシック" charset="0"/>
                <a:cs typeface="+mn-cs"/>
              </a:rPr>
              <a:t>This slide is a bar graph titled adverse childhood experiences versus likelihood of more than 50 sexual partners.</a:t>
            </a:r>
          </a:p>
          <a:p>
            <a:pPr>
              <a:defRPr/>
            </a:pPr>
            <a:endParaRPr lang="en-US" dirty="0" smtClean="0">
              <a:ea typeface="ＭＳ Ｐゴシック" charset="0"/>
              <a:cs typeface="+mn-cs"/>
            </a:endParaRPr>
          </a:p>
          <a:p>
            <a:pPr>
              <a:defRPr/>
            </a:pPr>
            <a:r>
              <a:rPr lang="en-US" dirty="0" smtClean="0">
                <a:ea typeface="ＭＳ Ｐゴシック" charset="0"/>
                <a:cs typeface="+mn-cs"/>
              </a:rPr>
              <a:t>ACE Score			Adjusted Odds Ratio</a:t>
            </a:r>
          </a:p>
          <a:p>
            <a:pPr>
              <a:defRPr/>
            </a:pPr>
            <a:r>
              <a:rPr lang="en-US" dirty="0" smtClean="0">
                <a:ea typeface="ＭＳ Ｐゴシック" charset="0"/>
                <a:cs typeface="+mn-cs"/>
              </a:rPr>
              <a:t>0				1</a:t>
            </a:r>
          </a:p>
          <a:p>
            <a:pPr>
              <a:defRPr/>
            </a:pPr>
            <a:r>
              <a:rPr lang="en-US" dirty="0" smtClean="0">
                <a:ea typeface="ＭＳ Ｐゴシック" charset="0"/>
                <a:cs typeface="+mn-cs"/>
              </a:rPr>
              <a:t>1				1.7</a:t>
            </a:r>
          </a:p>
          <a:p>
            <a:pPr>
              <a:defRPr/>
            </a:pPr>
            <a:r>
              <a:rPr lang="en-US" dirty="0" smtClean="0">
                <a:ea typeface="ＭＳ Ｐゴシック" charset="0"/>
                <a:cs typeface="+mn-cs"/>
              </a:rPr>
              <a:t>2				2.3</a:t>
            </a:r>
          </a:p>
          <a:p>
            <a:pPr>
              <a:defRPr/>
            </a:pPr>
            <a:r>
              <a:rPr lang="en-US" dirty="0" smtClean="0">
                <a:ea typeface="ＭＳ Ｐゴシック" charset="0"/>
                <a:cs typeface="+mn-cs"/>
              </a:rPr>
              <a:t>3				3.1</a:t>
            </a:r>
          </a:p>
          <a:p>
            <a:pPr>
              <a:defRPr/>
            </a:pPr>
            <a:r>
              <a:rPr lang="en-US" dirty="0" smtClean="0">
                <a:ea typeface="ＭＳ Ｐゴシック" charset="0"/>
                <a:cs typeface="+mn-cs"/>
              </a:rPr>
              <a:t>4 or more			3.2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95388" y="701675"/>
            <a:ext cx="4686300" cy="3514725"/>
          </a:xfrm>
          <a:ln cap="flat"/>
          <a:extLs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a:ln/>
        </p:spPr>
        <p:txBody>
          <a:bodyPr/>
          <a:lstStyle/>
          <a:p>
            <a:pPr>
              <a:defRPr/>
            </a:pPr>
            <a:r>
              <a:rPr lang="en-US" dirty="0" smtClean="0">
                <a:ea typeface="ＭＳ Ｐゴシック" charset="0"/>
                <a:cs typeface="+mn-cs"/>
              </a:rPr>
              <a:t>This slide contains a bar graph titled adverse childhood experiences versus history of STD (sexually transmitted disease).</a:t>
            </a:r>
          </a:p>
          <a:p>
            <a:pPr>
              <a:defRPr/>
            </a:pPr>
            <a:endParaRPr lang="en-US" dirty="0" smtClean="0">
              <a:ea typeface="ＭＳ Ｐゴシック" charset="0"/>
              <a:cs typeface="+mn-cs"/>
            </a:endParaRPr>
          </a:p>
          <a:p>
            <a:pPr>
              <a:defRPr/>
            </a:pPr>
            <a:r>
              <a:rPr lang="en-US" dirty="0" smtClean="0">
                <a:ea typeface="ＭＳ Ｐゴシック" charset="0"/>
                <a:cs typeface="+mn-cs"/>
              </a:rPr>
              <a:t>ACE Score		Adjusted Odds Ratio</a:t>
            </a:r>
          </a:p>
          <a:p>
            <a:pPr>
              <a:defRPr/>
            </a:pPr>
            <a:r>
              <a:rPr lang="en-US" dirty="0" smtClean="0">
                <a:ea typeface="ＭＳ Ｐゴシック" charset="0"/>
                <a:cs typeface="+mn-cs"/>
              </a:rPr>
              <a:t>0			1</a:t>
            </a:r>
          </a:p>
          <a:p>
            <a:pPr>
              <a:defRPr/>
            </a:pPr>
            <a:r>
              <a:rPr lang="en-US" dirty="0" smtClean="0">
                <a:ea typeface="ＭＳ Ｐゴシック" charset="0"/>
                <a:cs typeface="+mn-cs"/>
              </a:rPr>
              <a:t>1			1.45</a:t>
            </a:r>
          </a:p>
          <a:p>
            <a:pPr>
              <a:defRPr/>
            </a:pPr>
            <a:r>
              <a:rPr lang="en-US" dirty="0" smtClean="0">
                <a:ea typeface="ＭＳ Ｐゴシック" charset="0"/>
                <a:cs typeface="+mn-cs"/>
              </a:rPr>
              <a:t>2			1.5</a:t>
            </a:r>
          </a:p>
          <a:p>
            <a:pPr>
              <a:defRPr/>
            </a:pPr>
            <a:r>
              <a:rPr lang="en-US" dirty="0" smtClean="0">
                <a:ea typeface="ＭＳ Ｐゴシック" charset="0"/>
                <a:cs typeface="+mn-cs"/>
              </a:rPr>
              <a:t>3			1.9</a:t>
            </a:r>
          </a:p>
          <a:p>
            <a:pPr>
              <a:defRPr/>
            </a:pPr>
            <a:r>
              <a:rPr lang="en-US" dirty="0" smtClean="0">
                <a:ea typeface="ＭＳ Ｐゴシック" charset="0"/>
                <a:cs typeface="+mn-cs"/>
              </a:rPr>
              <a:t>4 or more		2.5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203325" y="708025"/>
            <a:ext cx="4670425" cy="3502025"/>
          </a:xfrm>
          <a:ln cap="flat"/>
          <a:extLs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a:ln/>
        </p:spPr>
        <p:txBody>
          <a:bodyPr/>
          <a:lstStyle/>
          <a:p>
            <a:pPr>
              <a:defRPr/>
            </a:pPr>
            <a:r>
              <a:rPr lang="en-US" smtClean="0">
                <a:ea typeface="ＭＳ Ｐゴシック" charset="0"/>
                <a:cs typeface="+mn-cs"/>
              </a:rPr>
              <a:t>This slide has a bar graph titled ACE score versus smoking and COPD (chronic obstructive pulmonary disease).</a:t>
            </a:r>
          </a:p>
          <a:p>
            <a:pPr>
              <a:defRPr/>
            </a:pPr>
            <a:endParaRPr lang="en-US" smtClean="0">
              <a:ea typeface="ＭＳ Ｐゴシック" charset="0"/>
              <a:cs typeface="+mn-cs"/>
            </a:endParaRPr>
          </a:p>
          <a:p>
            <a:pPr>
              <a:defRPr/>
            </a:pPr>
            <a:r>
              <a:rPr lang="en-US" smtClean="0">
                <a:ea typeface="ＭＳ Ｐゴシック" charset="0"/>
                <a:cs typeface="+mn-cs"/>
              </a:rPr>
              <a:t>ACE Score	Regular smoking by age 14 	 COPD </a:t>
            </a:r>
          </a:p>
          <a:p>
            <a:pPr>
              <a:defRPr/>
            </a:pPr>
            <a:r>
              <a:rPr lang="en-US" smtClean="0">
                <a:ea typeface="ＭＳ Ｐゴシック" charset="0"/>
                <a:cs typeface="+mn-cs"/>
              </a:rPr>
              <a:t>		(percent with problem)		(percent with problem)</a:t>
            </a:r>
          </a:p>
          <a:p>
            <a:pPr>
              <a:defRPr/>
            </a:pPr>
            <a:endParaRPr lang="en-US" smtClean="0">
              <a:ea typeface="ＭＳ Ｐゴシック" charset="0"/>
              <a:cs typeface="+mn-cs"/>
            </a:endParaRPr>
          </a:p>
          <a:p>
            <a:pPr>
              <a:defRPr/>
            </a:pPr>
            <a:r>
              <a:rPr lang="en-US" smtClean="0">
                <a:ea typeface="ＭＳ Ｐゴシック" charset="0"/>
                <a:cs typeface="+mn-cs"/>
              </a:rPr>
              <a:t>0		3.9					6.9</a:t>
            </a:r>
          </a:p>
          <a:p>
            <a:pPr>
              <a:defRPr/>
            </a:pPr>
            <a:r>
              <a:rPr lang="en-US" smtClean="0">
                <a:ea typeface="ＭＳ Ｐゴシック" charset="0"/>
                <a:cs typeface="+mn-cs"/>
              </a:rPr>
              <a:t>1		4.2					8.2</a:t>
            </a:r>
          </a:p>
          <a:p>
            <a:pPr>
              <a:defRPr/>
            </a:pPr>
            <a:r>
              <a:rPr lang="en-US" smtClean="0">
                <a:ea typeface="ＭＳ Ｐゴシック" charset="0"/>
                <a:cs typeface="+mn-cs"/>
              </a:rPr>
              <a:t>2		7.1					11.1</a:t>
            </a:r>
          </a:p>
          <a:p>
            <a:pPr>
              <a:defRPr/>
            </a:pPr>
            <a:r>
              <a:rPr lang="en-US" smtClean="0">
                <a:ea typeface="ＭＳ Ｐゴシック" charset="0"/>
                <a:cs typeface="+mn-cs"/>
              </a:rPr>
              <a:t>3		7.8					15.5</a:t>
            </a:r>
          </a:p>
          <a:p>
            <a:pPr>
              <a:defRPr/>
            </a:pPr>
            <a:r>
              <a:rPr lang="en-US" smtClean="0">
                <a:ea typeface="ＭＳ Ｐゴシック" charset="0"/>
                <a:cs typeface="+mn-cs"/>
              </a:rPr>
              <a:t>4 or more	12.3					17.5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203325" y="708025"/>
            <a:ext cx="4670425" cy="3502025"/>
          </a:xfrm>
          <a:ln cap="flat"/>
          <a:extLst>
            <a:ext uri="{FAA26D3D-D897-4be2-8F04-BA451C77F1D7}">
              <ma14:placeholderFlag xmlns:ma14="http://schemas.microsoft.com/office/mac/drawingml/2011/main" xmlns="" val="1"/>
            </a:ext>
          </a:extLst>
        </p:spPr>
      </p:sp>
      <p:sp>
        <p:nvSpPr>
          <p:cNvPr id="37891" name="Rectangle 3"/>
          <p:cNvSpPr>
            <a:spLocks noGrp="1" noChangeArrowheads="1"/>
          </p:cNvSpPr>
          <p:nvPr>
            <p:ph type="body" idx="1"/>
          </p:nvPr>
        </p:nvSpPr>
        <p:spPr>
          <a:ln/>
        </p:spPr>
        <p:txBody>
          <a:bodyPr/>
          <a:lstStyle/>
          <a:p>
            <a:pPr>
              <a:defRPr/>
            </a:pPr>
            <a:r>
              <a:rPr lang="en-US" smtClean="0">
                <a:ea typeface="ＭＳ Ｐゴシック" charset="0"/>
                <a:cs typeface="+mn-cs"/>
              </a:rPr>
              <a:t>This slide contains a bar graph titled childhood experiences underlie chronic depression with statistics on the percentage of women and men with a lifetime history of depression.</a:t>
            </a:r>
          </a:p>
          <a:p>
            <a:pPr>
              <a:defRPr/>
            </a:pPr>
            <a:endParaRPr lang="en-US" smtClean="0">
              <a:ea typeface="ＭＳ Ｐゴシック" charset="0"/>
              <a:cs typeface="+mn-cs"/>
            </a:endParaRPr>
          </a:p>
          <a:p>
            <a:pPr>
              <a:defRPr/>
            </a:pPr>
            <a:r>
              <a:rPr lang="en-US" smtClean="0">
                <a:ea typeface="ＭＳ Ｐゴシック" charset="0"/>
                <a:cs typeface="+mn-cs"/>
              </a:rPr>
              <a:t>ACE Score				Percentage of Women		Percentage of Men</a:t>
            </a:r>
          </a:p>
          <a:p>
            <a:pPr>
              <a:defRPr/>
            </a:pPr>
            <a:r>
              <a:rPr lang="en-US" smtClean="0">
                <a:ea typeface="ＭＳ Ｐゴシック" charset="0"/>
                <a:cs typeface="+mn-cs"/>
              </a:rPr>
              <a:t>0					18 					11</a:t>
            </a:r>
          </a:p>
          <a:p>
            <a:pPr>
              <a:defRPr/>
            </a:pPr>
            <a:r>
              <a:rPr lang="en-US" smtClean="0">
                <a:ea typeface="ＭＳ Ｐゴシック" charset="0"/>
                <a:cs typeface="+mn-cs"/>
              </a:rPr>
              <a:t>1					24					19</a:t>
            </a:r>
          </a:p>
          <a:p>
            <a:pPr>
              <a:defRPr/>
            </a:pPr>
            <a:r>
              <a:rPr lang="en-US" smtClean="0">
                <a:ea typeface="ＭＳ Ｐゴシック" charset="0"/>
                <a:cs typeface="+mn-cs"/>
              </a:rPr>
              <a:t>2					35					25</a:t>
            </a:r>
          </a:p>
          <a:p>
            <a:pPr>
              <a:defRPr/>
            </a:pPr>
            <a:r>
              <a:rPr lang="en-US" smtClean="0">
                <a:ea typeface="ＭＳ Ｐゴシック" charset="0"/>
                <a:cs typeface="+mn-cs"/>
              </a:rPr>
              <a:t>3					42					30</a:t>
            </a:r>
          </a:p>
          <a:p>
            <a:pPr>
              <a:defRPr/>
            </a:pPr>
            <a:r>
              <a:rPr lang="en-US" smtClean="0">
                <a:ea typeface="ＭＳ Ｐゴシック" charset="0"/>
                <a:cs typeface="+mn-cs"/>
              </a:rPr>
              <a:t>Greater than or equal to 4	58					35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27864" y="1295402"/>
            <a:ext cx="6488289"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fontAlgn="base">
              <a:spcBef>
                <a:spcPts val="2000"/>
              </a:spcBef>
              <a:spcAft>
                <a:spcPct val="0"/>
              </a:spcAft>
              <a:buClr>
                <a:srgbClr val="2C7C9F">
                  <a:lumMod val="60000"/>
                  <a:lumOff val="40000"/>
                </a:srgbClr>
              </a:buClr>
              <a:buSzPct val="110000"/>
              <a:buFont typeface="Wingdings 2" pitchFamily="18" charset="2"/>
              <a:buNone/>
              <a:defRPr/>
            </a:pPr>
            <a:endParaRPr sz="3200">
              <a:solidFill>
                <a:prstClr val="black">
                  <a:lumMod val="65000"/>
                  <a:lumOff val="35000"/>
                </a:prstClr>
              </a:solidFill>
              <a:ea typeface="MS PGothic" pitchFamily="34" charset="-128"/>
            </a:endParaRPr>
          </a:p>
        </p:txBody>
      </p:sp>
      <p:sp>
        <p:nvSpPr>
          <p:cNvPr id="2" name="Title 1"/>
          <p:cNvSpPr>
            <a:spLocks noGrp="1"/>
          </p:cNvSpPr>
          <p:nvPr>
            <p:ph type="ctrTitle"/>
          </p:nvPr>
        </p:nvSpPr>
        <p:spPr>
          <a:xfrm>
            <a:off x="1322921" y="1524007"/>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32" y="3299014"/>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0"/>
          </p:nvPr>
        </p:nvSpPr>
        <p:spPr/>
        <p:txBody>
          <a:bodyPr/>
          <a:lstStyle>
            <a:lvl1pPr>
              <a:defRPr/>
            </a:lvl1pPr>
          </a:lstStyle>
          <a:p>
            <a:fld id="{1B5DC36D-0EA6-44AC-940A-EBD5256F8B37}" type="datetimeFigureOut">
              <a:rPr lang="en-US" altLang="en-US">
                <a:solidFill>
                  <a:prstClr val="white"/>
                </a:solidFill>
              </a:rPr>
              <a:pPr/>
              <a:t>4/24/2016</a:t>
            </a:fld>
            <a:endParaRPr lang="en-US" alt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E6F5AE29-F3C3-40BE-AE2D-51F1F2C9C3E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7884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5090617" y="359398"/>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5" name="Date Placeholder 3"/>
          <p:cNvSpPr>
            <a:spLocks noGrp="1"/>
          </p:cNvSpPr>
          <p:nvPr>
            <p:ph type="dt" sz="half" idx="10"/>
          </p:nvPr>
        </p:nvSpPr>
        <p:spPr/>
        <p:txBody>
          <a:bodyPr/>
          <a:lstStyle>
            <a:lvl1pPr>
              <a:defRPr/>
            </a:lvl1pPr>
          </a:lstStyle>
          <a:p>
            <a:fld id="{E047ECD6-CE74-4912-B4DE-566AD46D80A5}" type="datetimeFigureOut">
              <a:rPr lang="en-US" altLang="en-US">
                <a:solidFill>
                  <a:prstClr val="white"/>
                </a:solidFill>
              </a:rPr>
              <a:pPr/>
              <a:t>4/24/2016</a:t>
            </a:fld>
            <a:endParaRPr lang="en-US" alt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FBAE02EF-A2A1-4FC9-A8C6-84483732E28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3169598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245683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9664425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708179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933635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white"/>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white"/>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11B82ED-3D78-45B4-9344-A3DC4BDE4ED6}"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420678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white"/>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white"/>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02D89F4-D971-419A-83DE-5A50680F2989}"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1519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C3B7CFFD-0C4C-4D06-B4BE-474D07E13D99}" type="datetimeFigureOut">
              <a:rPr lang="en-US" altLang="en-US">
                <a:solidFill>
                  <a:prstClr val="white"/>
                </a:solidFill>
              </a:rPr>
              <a:pPr/>
              <a:t>4/24/2016</a:t>
            </a:fld>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879449BB-2A09-4084-BA34-7665C1EEB76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603084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0EE51102-7848-4034-9691-C8EC97C72796}" type="datetimeFigureOut">
              <a:rPr lang="en-US" altLang="en-US">
                <a:solidFill>
                  <a:prstClr val="white"/>
                </a:solidFill>
              </a:rPr>
              <a:pPr/>
              <a:t>4/24/2016</a:t>
            </a:fld>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902D900E-F303-4F27-A80B-3C6A935D440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67423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81157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5485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2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39340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11"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45"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6695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6005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762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81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fld id="{86092FC2-9099-491B-93EB-EF1C9C8AE1A4}" type="datetimeFigureOut">
              <a:rPr lang="en-US" altLang="en-US">
                <a:solidFill>
                  <a:prstClr val="white"/>
                </a:solidFill>
              </a:rPr>
              <a:pPr/>
              <a:t>4/24/2016</a:t>
            </a:fld>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675933F1-9B99-4CBA-947E-B1C8D89933C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446831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3376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30782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7932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9470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Tree>
    <p:extLst>
      <p:ext uri="{BB962C8B-B14F-4D97-AF65-F5344CB8AC3E}">
        <p14:creationId xmlns:p14="http://schemas.microsoft.com/office/powerpoint/2010/main" val="991993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Tree>
    <p:extLst>
      <p:ext uri="{BB962C8B-B14F-4D97-AF65-F5344CB8AC3E}">
        <p14:creationId xmlns:p14="http://schemas.microsoft.com/office/powerpoint/2010/main" val="1034121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solidFill>
                <a:srgbClr val="FFFFFF"/>
              </a:solidFill>
            </a:endParaRPr>
          </a:p>
        </p:txBody>
      </p:sp>
      <p:sp>
        <p:nvSpPr>
          <p:cNvPr id="19" name="Footer Placeholder 18"/>
          <p:cNvSpPr>
            <a:spLocks noGrp="1"/>
          </p:cNvSpPr>
          <p:nvPr>
            <p:ph type="ftr" sz="quarter" idx="11"/>
          </p:nvPr>
        </p:nvSpPr>
        <p:spPr/>
        <p:txBody>
          <a:bodyPr/>
          <a:lstStyle/>
          <a:p>
            <a:pPr>
              <a:defRPr/>
            </a:pPr>
            <a:endParaRPr lang="en-US">
              <a:solidFill>
                <a:srgbClr val="FFFFFF"/>
              </a:solidFill>
            </a:endParaRPr>
          </a:p>
        </p:txBody>
      </p:sp>
      <p:sp>
        <p:nvSpPr>
          <p:cNvPr id="27" name="Slide Number Placeholder 26"/>
          <p:cNvSpPr>
            <a:spLocks noGrp="1"/>
          </p:cNvSpPr>
          <p:nvPr>
            <p:ph type="sldNum" sz="quarter" idx="12"/>
          </p:nvPr>
        </p:nvSpPr>
        <p:spPr/>
        <p:txBody>
          <a:bodyPr/>
          <a:lstStyle/>
          <a:p>
            <a:pPr>
              <a:defRPr/>
            </a:pPr>
            <a:fld id="{D5C0B5C8-9648-4B06-A0B3-C219CF910A3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6555657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08C636A3-2378-4B8D-8E5D-C7E19BFEDC4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8864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AE633DA-1353-4162-A7D3-43346900406E}"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5173978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04F66392-D01E-4C71-B472-DC43DB6445B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405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49" y="3352809"/>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49" y="4771051"/>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2"/>
          <p:cNvSpPr>
            <a:spLocks noGrp="1"/>
          </p:cNvSpPr>
          <p:nvPr>
            <p:ph type="pic" idx="13"/>
          </p:nvPr>
        </p:nvSpPr>
        <p:spPr>
          <a:xfrm>
            <a:off x="370984"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5" name="Date Placeholder 3"/>
          <p:cNvSpPr>
            <a:spLocks noGrp="1"/>
          </p:cNvSpPr>
          <p:nvPr>
            <p:ph type="dt" sz="half" idx="14"/>
          </p:nvPr>
        </p:nvSpPr>
        <p:spPr/>
        <p:txBody>
          <a:bodyPr/>
          <a:lstStyle>
            <a:lvl1pPr>
              <a:defRPr/>
            </a:lvl1pPr>
          </a:lstStyle>
          <a:p>
            <a:fld id="{8293ADD2-D906-4D73-BC09-46CCA5AF95FB}" type="datetimeFigureOut">
              <a:rPr lang="en-US" altLang="en-US">
                <a:solidFill>
                  <a:prstClr val="white"/>
                </a:solidFill>
              </a:rPr>
              <a:pPr/>
              <a:t>4/24/2016</a:t>
            </a:fld>
            <a:endParaRPr lang="en-US" altLang="en-US">
              <a:solidFill>
                <a:prstClr val="white"/>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6"/>
          </p:nvPr>
        </p:nvSpPr>
        <p:spPr/>
        <p:txBody>
          <a:bodyPr/>
          <a:lstStyle>
            <a:lvl1pPr>
              <a:defRPr/>
            </a:lvl1pPr>
          </a:lstStyle>
          <a:p>
            <a:fld id="{EC95BCAB-90A3-4CC7-8331-E33B2D716965}"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207910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859761"/>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7F5962F7-E03E-4E98-B16B-C6CA769DA99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7273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965D2DFB-2E13-46D9-B071-E9BB3FB8CE7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6753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5F6A38F1-E2FE-4BDC-B829-BB6DDC83A1E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8190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80AA7D3B-223D-471A-A98E-C0D1D393AC8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8168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6"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8077200" y="6356366"/>
            <a:ext cx="609600" cy="365125"/>
          </a:xfrm>
        </p:spPr>
        <p:txBody>
          <a:bodyPr/>
          <a:lstStyle/>
          <a:p>
            <a:pPr>
              <a:defRPr/>
            </a:pPr>
            <a:fld id="{A25B49A9-EEBE-48D5-886A-A46B332C3949}" type="slidenum">
              <a:rPr lang="en-US" smtClean="0">
                <a:solidFill>
                  <a:srgbClr val="FFFFFF"/>
                </a:solidFill>
              </a:rPr>
              <a:pPr>
                <a:defRPr/>
              </a:pPr>
              <a:t>‹#›</a:t>
            </a:fld>
            <a:endParaRPr lang="en-US">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41"/>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248880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7159F01-8BBD-4A25-BF4D-9EBCFC397BB2}"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4053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805A5E06-B3E3-43B1-AABE-9FD246516F4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12201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00D79-911A-4A7C-8F00-85FEB9B65F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02757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812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571487-0F7A-4B98-B0E6-3AB0FE0A0F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7337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0563E0-54C5-40C3-AA28-DACFAEA39F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179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86" y="2403166"/>
            <a:ext cx="8056563" cy="1362075"/>
          </a:xfrm>
        </p:spPr>
        <p:txBody>
          <a:bodyPr/>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86" y="3736018"/>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02810A8-E318-48CB-B468-15802264EEA5}" type="datetimeFigureOut">
              <a:rPr lang="en-US" altLang="en-US">
                <a:solidFill>
                  <a:prstClr val="white"/>
                </a:solidFill>
              </a:rPr>
              <a:pPr/>
              <a:t>4/24/2016</a:t>
            </a:fld>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80C5B78-4264-41FA-BB82-84792CC6D907}"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8651587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C8F0C0E-4CF1-4783-BAE8-44C22169FAD9}" type="datetimeFigureOut">
              <a:rPr lang="en-US" smtClean="0">
                <a:solidFill>
                  <a:srgbClr val="B4DCFA">
                    <a:shade val="90000"/>
                  </a:srgbClr>
                </a:solidFill>
              </a:rPr>
              <a:pPr/>
              <a:t>4/24/2016</a:t>
            </a:fld>
            <a:endParaRPr lang="en-US">
              <a:solidFill>
                <a:srgbClr val="B4DCFA">
                  <a:shade val="90000"/>
                </a:srgbClr>
              </a:solidFill>
            </a:endParaRPr>
          </a:p>
        </p:txBody>
      </p:sp>
      <p:sp>
        <p:nvSpPr>
          <p:cNvPr id="19" name="Footer Placeholder 18"/>
          <p:cNvSpPr>
            <a:spLocks noGrp="1"/>
          </p:cNvSpPr>
          <p:nvPr>
            <p:ph type="ftr" sz="quarter" idx="11"/>
          </p:nvPr>
        </p:nvSpPr>
        <p:spPr/>
        <p:txBody>
          <a:bodyPr/>
          <a:lstStyle/>
          <a:p>
            <a:endParaRPr lang="en-US">
              <a:solidFill>
                <a:srgbClr val="B4DCFA">
                  <a:shade val="90000"/>
                </a:srgbClr>
              </a:solidFill>
            </a:endParaRPr>
          </a:p>
        </p:txBody>
      </p:sp>
      <p:sp>
        <p:nvSpPr>
          <p:cNvPr id="27" name="Slide Number Placeholder 26"/>
          <p:cNvSpPr>
            <a:spLocks noGrp="1"/>
          </p:cNvSpPr>
          <p:nvPr>
            <p:ph type="sldNum" sz="quarter" idx="12"/>
          </p:nvPr>
        </p:nvSpPr>
        <p:spPr/>
        <p:txBody>
          <a:bodyPr/>
          <a:lstStyle/>
          <a:p>
            <a:fld id="{182B9FE2-63D6-4A29-BC29-FD9BF00996DA}" type="slidenum">
              <a:rPr lang="en-US" smtClean="0">
                <a:solidFill>
                  <a:srgbClr val="B4DCFA">
                    <a:shade val="90000"/>
                  </a:srgbClr>
                </a:solidFill>
              </a:rPr>
              <a:pPr/>
              <a:t>‹#›</a:t>
            </a:fld>
            <a:endParaRPr lang="en-US">
              <a:solidFill>
                <a:srgbClr val="B4DCFA">
                  <a:shade val="90000"/>
                </a:srgbClr>
              </a:solidFill>
            </a:endParaRPr>
          </a:p>
        </p:txBody>
      </p:sp>
    </p:spTree>
    <p:extLst>
      <p:ext uri="{BB962C8B-B14F-4D97-AF65-F5344CB8AC3E}">
        <p14:creationId xmlns:p14="http://schemas.microsoft.com/office/powerpoint/2010/main" val="256316657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8F0C0E-4CF1-4783-BAE8-44C22169FAD9}" type="datetimeFigureOut">
              <a:rPr lang="en-US" smtClean="0">
                <a:solidFill>
                  <a:srgbClr val="212745">
                    <a:shade val="90000"/>
                  </a:srgbClr>
                </a:solidFill>
              </a:rPr>
              <a:pPr/>
              <a:t>4/24/2016</a:t>
            </a:fld>
            <a:endParaRPr lang="en-US">
              <a:solidFill>
                <a:srgbClr val="212745">
                  <a:shade val="90000"/>
                </a:srgbClr>
              </a:solidFill>
            </a:endParaRPr>
          </a:p>
        </p:txBody>
      </p:sp>
      <p:sp>
        <p:nvSpPr>
          <p:cNvPr id="5" name="Footer Placeholder 4"/>
          <p:cNvSpPr>
            <a:spLocks noGrp="1"/>
          </p:cNvSpPr>
          <p:nvPr>
            <p:ph type="ftr" sz="quarter" idx="11"/>
          </p:nvPr>
        </p:nvSpPr>
        <p:spPr/>
        <p:txBody>
          <a:bodyPr/>
          <a:lstStyle/>
          <a:p>
            <a:endParaRPr lang="en-US">
              <a:solidFill>
                <a:srgbClr val="212745">
                  <a:shade val="90000"/>
                </a:srgbClr>
              </a:solidFill>
            </a:endParaRPr>
          </a:p>
        </p:txBody>
      </p:sp>
      <p:sp>
        <p:nvSpPr>
          <p:cNvPr id="6" name="Slide Number Placeholder 5"/>
          <p:cNvSpPr>
            <a:spLocks noGrp="1"/>
          </p:cNvSpPr>
          <p:nvPr>
            <p:ph type="sldNum" sz="quarter" idx="12"/>
          </p:nvPr>
        </p:nvSpPr>
        <p:spPr/>
        <p:txBody>
          <a:bodyPr/>
          <a:lstStyle/>
          <a:p>
            <a:fld id="{182B9FE2-63D6-4A29-BC29-FD9BF00996DA}" type="slidenum">
              <a:rPr lang="en-US" smtClean="0">
                <a:solidFill>
                  <a:srgbClr val="212745">
                    <a:shade val="90000"/>
                  </a:srgbClr>
                </a:solidFill>
              </a:rPr>
              <a:pPr/>
              <a:t>‹#›</a:t>
            </a:fld>
            <a:endParaRPr lang="en-US">
              <a:solidFill>
                <a:srgbClr val="212745">
                  <a:shade val="90000"/>
                </a:srgbClr>
              </a:solidFill>
            </a:endParaRPr>
          </a:p>
        </p:txBody>
      </p:sp>
    </p:spTree>
    <p:extLst>
      <p:ext uri="{BB962C8B-B14F-4D97-AF65-F5344CB8AC3E}">
        <p14:creationId xmlns:p14="http://schemas.microsoft.com/office/powerpoint/2010/main" val="89978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8F0C0E-4CF1-4783-BAE8-44C22169FAD9}" type="datetimeFigureOut">
              <a:rPr lang="en-US" smtClean="0">
                <a:solidFill>
                  <a:srgbClr val="B4DCFA">
                    <a:shade val="90000"/>
                  </a:srgbClr>
                </a:solidFill>
              </a:rPr>
              <a:pPr/>
              <a:t>4/24/2016</a:t>
            </a:fld>
            <a:endParaRPr lang="en-US">
              <a:solidFill>
                <a:srgbClr val="B4DCFA">
                  <a:shade val="90000"/>
                </a:srgbClr>
              </a:solidFill>
            </a:endParaRPr>
          </a:p>
        </p:txBody>
      </p:sp>
      <p:sp>
        <p:nvSpPr>
          <p:cNvPr id="5" name="Footer Placeholder 4"/>
          <p:cNvSpPr>
            <a:spLocks noGrp="1"/>
          </p:cNvSpPr>
          <p:nvPr>
            <p:ph type="ftr" sz="quarter" idx="11"/>
          </p:nvPr>
        </p:nvSpPr>
        <p:spPr/>
        <p:txBody>
          <a:bodyPr/>
          <a:lstStyle/>
          <a:p>
            <a:endParaRPr lang="en-US">
              <a:solidFill>
                <a:srgbClr val="B4DCFA">
                  <a:shade val="90000"/>
                </a:srgbClr>
              </a:solidFill>
            </a:endParaRPr>
          </a:p>
        </p:txBody>
      </p:sp>
      <p:sp>
        <p:nvSpPr>
          <p:cNvPr id="6" name="Slide Number Placeholder 5"/>
          <p:cNvSpPr>
            <a:spLocks noGrp="1"/>
          </p:cNvSpPr>
          <p:nvPr>
            <p:ph type="sldNum" sz="quarter" idx="12"/>
          </p:nvPr>
        </p:nvSpPr>
        <p:spPr/>
        <p:txBody>
          <a:bodyPr/>
          <a:lstStyle/>
          <a:p>
            <a:fld id="{182B9FE2-63D6-4A29-BC29-FD9BF00996DA}" type="slidenum">
              <a:rPr lang="en-US" smtClean="0">
                <a:solidFill>
                  <a:srgbClr val="B4DCFA">
                    <a:shade val="90000"/>
                  </a:srgbClr>
                </a:solidFill>
              </a:rPr>
              <a:pPr/>
              <a:t>‹#›</a:t>
            </a:fld>
            <a:endParaRPr lang="en-US">
              <a:solidFill>
                <a:srgbClr val="B4DCFA">
                  <a:shade val="90000"/>
                </a:srgbClr>
              </a:solidFill>
            </a:endParaRPr>
          </a:p>
        </p:txBody>
      </p:sp>
    </p:spTree>
    <p:extLst>
      <p:ext uri="{BB962C8B-B14F-4D97-AF65-F5344CB8AC3E}">
        <p14:creationId xmlns:p14="http://schemas.microsoft.com/office/powerpoint/2010/main" val="301219142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8F0C0E-4CF1-4783-BAE8-44C22169FAD9}" type="datetimeFigureOut">
              <a:rPr lang="en-US" smtClean="0">
                <a:solidFill>
                  <a:srgbClr val="212745">
                    <a:shade val="90000"/>
                  </a:srgbClr>
                </a:solidFill>
              </a:rPr>
              <a:pPr/>
              <a:t>4/24/2016</a:t>
            </a:fld>
            <a:endParaRPr lang="en-US">
              <a:solidFill>
                <a:srgbClr val="212745">
                  <a:shade val="90000"/>
                </a:srgbClr>
              </a:solidFill>
            </a:endParaRPr>
          </a:p>
        </p:txBody>
      </p:sp>
      <p:sp>
        <p:nvSpPr>
          <p:cNvPr id="6" name="Footer Placeholder 5"/>
          <p:cNvSpPr>
            <a:spLocks noGrp="1"/>
          </p:cNvSpPr>
          <p:nvPr>
            <p:ph type="ftr" sz="quarter" idx="11"/>
          </p:nvPr>
        </p:nvSpPr>
        <p:spPr/>
        <p:txBody>
          <a:bodyPr/>
          <a:lstStyle/>
          <a:p>
            <a:endParaRPr lang="en-US">
              <a:solidFill>
                <a:srgbClr val="212745">
                  <a:shade val="90000"/>
                </a:srgbClr>
              </a:solidFill>
            </a:endParaRPr>
          </a:p>
        </p:txBody>
      </p:sp>
      <p:sp>
        <p:nvSpPr>
          <p:cNvPr id="7" name="Slide Number Placeholder 6"/>
          <p:cNvSpPr>
            <a:spLocks noGrp="1"/>
          </p:cNvSpPr>
          <p:nvPr>
            <p:ph type="sldNum" sz="quarter" idx="12"/>
          </p:nvPr>
        </p:nvSpPr>
        <p:spPr/>
        <p:txBody>
          <a:bodyPr/>
          <a:lstStyle/>
          <a:p>
            <a:fld id="{182B9FE2-63D6-4A29-BC29-FD9BF00996DA}" type="slidenum">
              <a:rPr lang="en-US" smtClean="0">
                <a:solidFill>
                  <a:srgbClr val="212745">
                    <a:shade val="90000"/>
                  </a:srgbClr>
                </a:solidFill>
              </a:rPr>
              <a:pPr/>
              <a:t>‹#›</a:t>
            </a:fld>
            <a:endParaRPr lang="en-US">
              <a:solidFill>
                <a:srgbClr val="212745">
                  <a:shade val="90000"/>
                </a:srgbClr>
              </a:solidFill>
            </a:endParaRPr>
          </a:p>
        </p:txBody>
      </p:sp>
    </p:spTree>
    <p:extLst>
      <p:ext uri="{BB962C8B-B14F-4D97-AF65-F5344CB8AC3E}">
        <p14:creationId xmlns:p14="http://schemas.microsoft.com/office/powerpoint/2010/main" val="1018972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C8F0C0E-4CF1-4783-BAE8-44C22169FAD9}" type="datetimeFigureOut">
              <a:rPr lang="en-US" smtClean="0">
                <a:solidFill>
                  <a:srgbClr val="212745">
                    <a:shade val="90000"/>
                  </a:srgbClr>
                </a:solidFill>
              </a:rPr>
              <a:pPr/>
              <a:t>4/24/2016</a:t>
            </a:fld>
            <a:endParaRPr lang="en-US">
              <a:solidFill>
                <a:srgbClr val="212745">
                  <a:shade val="90000"/>
                </a:srgbClr>
              </a:solidFill>
            </a:endParaRPr>
          </a:p>
        </p:txBody>
      </p:sp>
      <p:sp>
        <p:nvSpPr>
          <p:cNvPr id="8" name="Footer Placeholder 7"/>
          <p:cNvSpPr>
            <a:spLocks noGrp="1"/>
          </p:cNvSpPr>
          <p:nvPr>
            <p:ph type="ftr" sz="quarter" idx="11"/>
          </p:nvPr>
        </p:nvSpPr>
        <p:spPr/>
        <p:txBody>
          <a:bodyPr/>
          <a:lstStyle/>
          <a:p>
            <a:endParaRPr lang="en-US">
              <a:solidFill>
                <a:srgbClr val="212745">
                  <a:shade val="90000"/>
                </a:srgbClr>
              </a:solidFill>
            </a:endParaRPr>
          </a:p>
        </p:txBody>
      </p:sp>
      <p:sp>
        <p:nvSpPr>
          <p:cNvPr id="9" name="Slide Number Placeholder 8"/>
          <p:cNvSpPr>
            <a:spLocks noGrp="1"/>
          </p:cNvSpPr>
          <p:nvPr>
            <p:ph type="sldNum" sz="quarter" idx="12"/>
          </p:nvPr>
        </p:nvSpPr>
        <p:spPr/>
        <p:txBody>
          <a:bodyPr/>
          <a:lstStyle/>
          <a:p>
            <a:fld id="{182B9FE2-63D6-4A29-BC29-FD9BF00996DA}" type="slidenum">
              <a:rPr lang="en-US" smtClean="0">
                <a:solidFill>
                  <a:srgbClr val="212745">
                    <a:shade val="90000"/>
                  </a:srgbClr>
                </a:solidFill>
              </a:rPr>
              <a:pPr/>
              <a:t>‹#›</a:t>
            </a:fld>
            <a:endParaRPr lang="en-US">
              <a:solidFill>
                <a:srgbClr val="212745">
                  <a:shade val="90000"/>
                </a:srgbClr>
              </a:solidFill>
            </a:endParaRPr>
          </a:p>
        </p:txBody>
      </p:sp>
    </p:spTree>
    <p:extLst>
      <p:ext uri="{BB962C8B-B14F-4D97-AF65-F5344CB8AC3E}">
        <p14:creationId xmlns:p14="http://schemas.microsoft.com/office/powerpoint/2010/main" val="23235696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8F0C0E-4CF1-4783-BAE8-44C22169FAD9}" type="datetimeFigureOut">
              <a:rPr lang="en-US" smtClean="0">
                <a:solidFill>
                  <a:srgbClr val="212745">
                    <a:shade val="90000"/>
                  </a:srgbClr>
                </a:solidFill>
              </a:rPr>
              <a:pPr/>
              <a:t>4/24/2016</a:t>
            </a:fld>
            <a:endParaRPr lang="en-US">
              <a:solidFill>
                <a:srgbClr val="212745">
                  <a:shade val="90000"/>
                </a:srgbClr>
              </a:solidFill>
            </a:endParaRPr>
          </a:p>
        </p:txBody>
      </p:sp>
      <p:sp>
        <p:nvSpPr>
          <p:cNvPr id="4" name="Footer Placeholder 3"/>
          <p:cNvSpPr>
            <a:spLocks noGrp="1"/>
          </p:cNvSpPr>
          <p:nvPr>
            <p:ph type="ftr" sz="quarter" idx="11"/>
          </p:nvPr>
        </p:nvSpPr>
        <p:spPr/>
        <p:txBody>
          <a:bodyPr/>
          <a:lstStyle/>
          <a:p>
            <a:endParaRPr lang="en-US">
              <a:solidFill>
                <a:srgbClr val="212745">
                  <a:shade val="90000"/>
                </a:srgbClr>
              </a:solidFill>
            </a:endParaRPr>
          </a:p>
        </p:txBody>
      </p:sp>
      <p:sp>
        <p:nvSpPr>
          <p:cNvPr id="5" name="Slide Number Placeholder 4"/>
          <p:cNvSpPr>
            <a:spLocks noGrp="1"/>
          </p:cNvSpPr>
          <p:nvPr>
            <p:ph type="sldNum" sz="quarter" idx="12"/>
          </p:nvPr>
        </p:nvSpPr>
        <p:spPr/>
        <p:txBody>
          <a:bodyPr/>
          <a:lstStyle/>
          <a:p>
            <a:fld id="{182B9FE2-63D6-4A29-BC29-FD9BF00996DA}" type="slidenum">
              <a:rPr lang="en-US" smtClean="0">
                <a:solidFill>
                  <a:srgbClr val="212745">
                    <a:shade val="90000"/>
                  </a:srgbClr>
                </a:solidFill>
              </a:rPr>
              <a:pPr/>
              <a:t>‹#›</a:t>
            </a:fld>
            <a:endParaRPr lang="en-US">
              <a:solidFill>
                <a:srgbClr val="212745">
                  <a:shade val="90000"/>
                </a:srgbClr>
              </a:solidFill>
            </a:endParaRPr>
          </a:p>
        </p:txBody>
      </p:sp>
    </p:spTree>
    <p:extLst>
      <p:ext uri="{BB962C8B-B14F-4D97-AF65-F5344CB8AC3E}">
        <p14:creationId xmlns:p14="http://schemas.microsoft.com/office/powerpoint/2010/main" val="20863964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F0C0E-4CF1-4783-BAE8-44C22169FAD9}" type="datetimeFigureOut">
              <a:rPr lang="en-US" smtClean="0">
                <a:solidFill>
                  <a:srgbClr val="212745">
                    <a:shade val="90000"/>
                  </a:srgbClr>
                </a:solidFill>
              </a:rPr>
              <a:pPr/>
              <a:t>4/24/2016</a:t>
            </a:fld>
            <a:endParaRPr lang="en-US">
              <a:solidFill>
                <a:srgbClr val="212745">
                  <a:shade val="90000"/>
                </a:srgbClr>
              </a:solidFill>
            </a:endParaRPr>
          </a:p>
        </p:txBody>
      </p:sp>
      <p:sp>
        <p:nvSpPr>
          <p:cNvPr id="3" name="Footer Placeholder 2"/>
          <p:cNvSpPr>
            <a:spLocks noGrp="1"/>
          </p:cNvSpPr>
          <p:nvPr>
            <p:ph type="ftr" sz="quarter" idx="11"/>
          </p:nvPr>
        </p:nvSpPr>
        <p:spPr/>
        <p:txBody>
          <a:bodyPr/>
          <a:lstStyle/>
          <a:p>
            <a:endParaRPr lang="en-US">
              <a:solidFill>
                <a:srgbClr val="212745">
                  <a:shade val="90000"/>
                </a:srgbClr>
              </a:solidFill>
            </a:endParaRPr>
          </a:p>
        </p:txBody>
      </p:sp>
      <p:sp>
        <p:nvSpPr>
          <p:cNvPr id="4" name="Slide Number Placeholder 3"/>
          <p:cNvSpPr>
            <a:spLocks noGrp="1"/>
          </p:cNvSpPr>
          <p:nvPr>
            <p:ph type="sldNum" sz="quarter" idx="12"/>
          </p:nvPr>
        </p:nvSpPr>
        <p:spPr/>
        <p:txBody>
          <a:bodyPr/>
          <a:lstStyle/>
          <a:p>
            <a:fld id="{182B9FE2-63D6-4A29-BC29-FD9BF00996DA}" type="slidenum">
              <a:rPr lang="en-US" smtClean="0">
                <a:solidFill>
                  <a:srgbClr val="212745">
                    <a:shade val="90000"/>
                  </a:srgbClr>
                </a:solidFill>
              </a:rPr>
              <a:pPr/>
              <a:t>‹#›</a:t>
            </a:fld>
            <a:endParaRPr lang="en-US">
              <a:solidFill>
                <a:srgbClr val="212745">
                  <a:shade val="90000"/>
                </a:srgbClr>
              </a:solidFill>
            </a:endParaRPr>
          </a:p>
        </p:txBody>
      </p:sp>
    </p:spTree>
    <p:extLst>
      <p:ext uri="{BB962C8B-B14F-4D97-AF65-F5344CB8AC3E}">
        <p14:creationId xmlns:p14="http://schemas.microsoft.com/office/powerpoint/2010/main" val="237320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8F0C0E-4CF1-4783-BAE8-44C22169FAD9}" type="datetimeFigureOut">
              <a:rPr lang="en-US" smtClean="0">
                <a:solidFill>
                  <a:srgbClr val="212745">
                    <a:shade val="90000"/>
                  </a:srgbClr>
                </a:solidFill>
              </a:rPr>
              <a:pPr/>
              <a:t>4/24/2016</a:t>
            </a:fld>
            <a:endParaRPr lang="en-US">
              <a:solidFill>
                <a:srgbClr val="212745">
                  <a:shade val="90000"/>
                </a:srgbClr>
              </a:solidFill>
            </a:endParaRPr>
          </a:p>
        </p:txBody>
      </p:sp>
      <p:sp>
        <p:nvSpPr>
          <p:cNvPr id="6" name="Footer Placeholder 5"/>
          <p:cNvSpPr>
            <a:spLocks noGrp="1"/>
          </p:cNvSpPr>
          <p:nvPr>
            <p:ph type="ftr" sz="quarter" idx="11"/>
          </p:nvPr>
        </p:nvSpPr>
        <p:spPr/>
        <p:txBody>
          <a:bodyPr/>
          <a:lstStyle/>
          <a:p>
            <a:endParaRPr lang="en-US">
              <a:solidFill>
                <a:srgbClr val="212745">
                  <a:shade val="90000"/>
                </a:srgbClr>
              </a:solidFill>
            </a:endParaRPr>
          </a:p>
        </p:txBody>
      </p:sp>
      <p:sp>
        <p:nvSpPr>
          <p:cNvPr id="7" name="Slide Number Placeholder 6"/>
          <p:cNvSpPr>
            <a:spLocks noGrp="1"/>
          </p:cNvSpPr>
          <p:nvPr>
            <p:ph type="sldNum" sz="quarter" idx="12"/>
          </p:nvPr>
        </p:nvSpPr>
        <p:spPr/>
        <p:txBody>
          <a:bodyPr/>
          <a:lstStyle/>
          <a:p>
            <a:fld id="{182B9FE2-63D6-4A29-BC29-FD9BF00996DA}" type="slidenum">
              <a:rPr lang="en-US" smtClean="0">
                <a:solidFill>
                  <a:srgbClr val="212745">
                    <a:shade val="90000"/>
                  </a:srgbClr>
                </a:solidFill>
              </a:rPr>
              <a:pPr/>
              <a:t>‹#›</a:t>
            </a:fld>
            <a:endParaRPr lang="en-US">
              <a:solidFill>
                <a:srgbClr val="212745">
                  <a:shade val="90000"/>
                </a:srgbClr>
              </a:solidFill>
            </a:endParaRPr>
          </a:p>
        </p:txBody>
      </p:sp>
    </p:spTree>
    <p:extLst>
      <p:ext uri="{BB962C8B-B14F-4D97-AF65-F5344CB8AC3E}">
        <p14:creationId xmlns:p14="http://schemas.microsoft.com/office/powerpoint/2010/main" val="30915827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8F0C0E-4CF1-4783-BAE8-44C22169FAD9}" type="datetimeFigureOut">
              <a:rPr lang="en-US" smtClean="0">
                <a:solidFill>
                  <a:srgbClr val="212745">
                    <a:shade val="90000"/>
                  </a:srgbClr>
                </a:solidFill>
              </a:rPr>
              <a:pPr/>
              <a:t>4/24/2016</a:t>
            </a:fld>
            <a:endParaRPr lang="en-US">
              <a:solidFill>
                <a:srgbClr val="212745">
                  <a:shade val="90000"/>
                </a:srgbClr>
              </a:solidFill>
            </a:endParaRPr>
          </a:p>
        </p:txBody>
      </p:sp>
      <p:sp>
        <p:nvSpPr>
          <p:cNvPr id="6" name="Footer Placeholder 5"/>
          <p:cNvSpPr>
            <a:spLocks noGrp="1"/>
          </p:cNvSpPr>
          <p:nvPr>
            <p:ph type="ftr" sz="quarter" idx="11"/>
          </p:nvPr>
        </p:nvSpPr>
        <p:spPr/>
        <p:txBody>
          <a:bodyPr/>
          <a:lstStyle/>
          <a:p>
            <a:endParaRPr lang="en-US">
              <a:solidFill>
                <a:srgbClr val="212745">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82B9FE2-63D6-4A29-BC29-FD9BF00996DA}" type="slidenum">
              <a:rPr lang="en-US" smtClean="0">
                <a:solidFill>
                  <a:srgbClr val="212745">
                    <a:shade val="90000"/>
                  </a:srgbClr>
                </a:solidFill>
              </a:rPr>
              <a:pPr/>
              <a:t>‹#›</a:t>
            </a:fld>
            <a:endParaRPr lang="en-US">
              <a:solidFill>
                <a:srgbClr val="212745">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6112316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8F0C0E-4CF1-4783-BAE8-44C22169FAD9}" type="datetimeFigureOut">
              <a:rPr lang="en-US" smtClean="0">
                <a:solidFill>
                  <a:srgbClr val="212745">
                    <a:shade val="90000"/>
                  </a:srgbClr>
                </a:solidFill>
              </a:rPr>
              <a:pPr/>
              <a:t>4/24/2016</a:t>
            </a:fld>
            <a:endParaRPr lang="en-US">
              <a:solidFill>
                <a:srgbClr val="212745">
                  <a:shade val="90000"/>
                </a:srgbClr>
              </a:solidFill>
            </a:endParaRPr>
          </a:p>
        </p:txBody>
      </p:sp>
      <p:sp>
        <p:nvSpPr>
          <p:cNvPr id="5" name="Footer Placeholder 4"/>
          <p:cNvSpPr>
            <a:spLocks noGrp="1"/>
          </p:cNvSpPr>
          <p:nvPr>
            <p:ph type="ftr" sz="quarter" idx="11"/>
          </p:nvPr>
        </p:nvSpPr>
        <p:spPr/>
        <p:txBody>
          <a:bodyPr/>
          <a:lstStyle/>
          <a:p>
            <a:endParaRPr lang="en-US">
              <a:solidFill>
                <a:srgbClr val="212745">
                  <a:shade val="90000"/>
                </a:srgbClr>
              </a:solidFill>
            </a:endParaRPr>
          </a:p>
        </p:txBody>
      </p:sp>
      <p:sp>
        <p:nvSpPr>
          <p:cNvPr id="6" name="Slide Number Placeholder 5"/>
          <p:cNvSpPr>
            <a:spLocks noGrp="1"/>
          </p:cNvSpPr>
          <p:nvPr>
            <p:ph type="sldNum" sz="quarter" idx="12"/>
          </p:nvPr>
        </p:nvSpPr>
        <p:spPr/>
        <p:txBody>
          <a:bodyPr/>
          <a:lstStyle/>
          <a:p>
            <a:fld id="{182B9FE2-63D6-4A29-BC29-FD9BF00996DA}" type="slidenum">
              <a:rPr lang="en-US" smtClean="0">
                <a:solidFill>
                  <a:srgbClr val="212745">
                    <a:shade val="90000"/>
                  </a:srgbClr>
                </a:solidFill>
              </a:rPr>
              <a:pPr/>
              <a:t>‹#›</a:t>
            </a:fld>
            <a:endParaRPr lang="en-US">
              <a:solidFill>
                <a:srgbClr val="212745">
                  <a:shade val="90000"/>
                </a:srgbClr>
              </a:solidFill>
            </a:endParaRPr>
          </a:p>
        </p:txBody>
      </p:sp>
    </p:spTree>
    <p:extLst>
      <p:ext uri="{BB962C8B-B14F-4D97-AF65-F5344CB8AC3E}">
        <p14:creationId xmlns:p14="http://schemas.microsoft.com/office/powerpoint/2010/main" val="372589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fld id="{4653FBAF-ADFC-4222-ABB7-4AC2C5A2B9A1}" type="datetimeFigureOut">
              <a:rPr lang="en-US" altLang="en-US">
                <a:solidFill>
                  <a:prstClr val="white"/>
                </a:solidFill>
              </a:rPr>
              <a:pPr/>
              <a:t>4/24/2016</a:t>
            </a:fld>
            <a:endParaRPr lang="en-US" alt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A511CE2D-94D8-43B9-934B-AE1320A26F9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0178608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8F0C0E-4CF1-4783-BAE8-44C22169FAD9}" type="datetimeFigureOut">
              <a:rPr lang="en-US" smtClean="0">
                <a:solidFill>
                  <a:srgbClr val="212745">
                    <a:shade val="90000"/>
                  </a:srgbClr>
                </a:solidFill>
              </a:rPr>
              <a:pPr/>
              <a:t>4/24/2016</a:t>
            </a:fld>
            <a:endParaRPr lang="en-US">
              <a:solidFill>
                <a:srgbClr val="212745">
                  <a:shade val="90000"/>
                </a:srgbClr>
              </a:solidFill>
            </a:endParaRPr>
          </a:p>
        </p:txBody>
      </p:sp>
      <p:sp>
        <p:nvSpPr>
          <p:cNvPr id="5" name="Footer Placeholder 4"/>
          <p:cNvSpPr>
            <a:spLocks noGrp="1"/>
          </p:cNvSpPr>
          <p:nvPr>
            <p:ph type="ftr" sz="quarter" idx="11"/>
          </p:nvPr>
        </p:nvSpPr>
        <p:spPr/>
        <p:txBody>
          <a:bodyPr/>
          <a:lstStyle/>
          <a:p>
            <a:endParaRPr lang="en-US">
              <a:solidFill>
                <a:srgbClr val="212745">
                  <a:shade val="90000"/>
                </a:srgbClr>
              </a:solidFill>
            </a:endParaRPr>
          </a:p>
        </p:txBody>
      </p:sp>
      <p:sp>
        <p:nvSpPr>
          <p:cNvPr id="6" name="Slide Number Placeholder 5"/>
          <p:cNvSpPr>
            <a:spLocks noGrp="1"/>
          </p:cNvSpPr>
          <p:nvPr>
            <p:ph type="sldNum" sz="quarter" idx="12"/>
          </p:nvPr>
        </p:nvSpPr>
        <p:spPr/>
        <p:txBody>
          <a:bodyPr/>
          <a:lstStyle/>
          <a:p>
            <a:fld id="{182B9FE2-63D6-4A29-BC29-FD9BF00996DA}" type="slidenum">
              <a:rPr lang="en-US" smtClean="0">
                <a:solidFill>
                  <a:srgbClr val="212745">
                    <a:shade val="90000"/>
                  </a:srgbClr>
                </a:solidFill>
              </a:rPr>
              <a:pPr/>
              <a:t>‹#›</a:t>
            </a:fld>
            <a:endParaRPr lang="en-US">
              <a:solidFill>
                <a:srgbClr val="212745">
                  <a:shade val="90000"/>
                </a:srgbClr>
              </a:solidFill>
            </a:endParaRPr>
          </a:p>
        </p:txBody>
      </p:sp>
    </p:spTree>
    <p:extLst>
      <p:ext uri="{BB962C8B-B14F-4D97-AF65-F5344CB8AC3E}">
        <p14:creationId xmlns:p14="http://schemas.microsoft.com/office/powerpoint/2010/main" val="37588628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solidFill>
                <a:srgbClr val="FFFFFF"/>
              </a:solidFill>
            </a:endParaRPr>
          </a:p>
        </p:txBody>
      </p:sp>
      <p:sp>
        <p:nvSpPr>
          <p:cNvPr id="19" name="Footer Placeholder 18"/>
          <p:cNvSpPr>
            <a:spLocks noGrp="1"/>
          </p:cNvSpPr>
          <p:nvPr>
            <p:ph type="ftr" sz="quarter" idx="11"/>
          </p:nvPr>
        </p:nvSpPr>
        <p:spPr/>
        <p:txBody>
          <a:bodyPr/>
          <a:lstStyle/>
          <a:p>
            <a:pPr>
              <a:defRPr/>
            </a:pPr>
            <a:endParaRPr lang="en-US">
              <a:solidFill>
                <a:srgbClr val="FFFFFF"/>
              </a:solidFill>
            </a:endParaRPr>
          </a:p>
        </p:txBody>
      </p:sp>
      <p:sp>
        <p:nvSpPr>
          <p:cNvPr id="27" name="Slide Number Placeholder 26"/>
          <p:cNvSpPr>
            <a:spLocks noGrp="1"/>
          </p:cNvSpPr>
          <p:nvPr>
            <p:ph type="sldNum" sz="quarter" idx="12"/>
          </p:nvPr>
        </p:nvSpPr>
        <p:spPr/>
        <p:txBody>
          <a:bodyPr/>
          <a:lstStyle/>
          <a:p>
            <a:pPr>
              <a:defRPr/>
            </a:pPr>
            <a:fld id="{D5C0B5C8-9648-4B06-A0B3-C219CF910A3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6507882"/>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08C636A3-2378-4B8D-8E5D-C7E19BFEDC4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319700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AE633DA-1353-4162-A7D3-43346900406E}"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1204495"/>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04F66392-D01E-4C71-B472-DC43DB6445B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1890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7F5962F7-E03E-4E98-B16B-C6CA769DA99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50845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965D2DFB-2E13-46D9-B071-E9BB3FB8CE7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15005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5F6A38F1-E2FE-4BDC-B829-BB6DDC83A1E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924260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80AA7D3B-223D-471A-A98E-C0D1D393AC8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31349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A25B49A9-EEBE-48D5-886A-A46B332C3949}" type="slidenum">
              <a:rPr lang="en-US" smtClean="0">
                <a:solidFill>
                  <a:srgbClr val="FFFFFF"/>
                </a:solidFill>
              </a:rPr>
              <a:pPr>
                <a:defRPr/>
              </a:pPr>
              <a:t>‹#›</a:t>
            </a:fld>
            <a:endParaRPr lang="en-US">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72995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5"/>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7"/>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5"/>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7"/>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fld id="{BF6F9144-44E8-4955-A4BC-6E30AF3428EE}" type="datetimeFigureOut">
              <a:rPr lang="en-US" altLang="en-US">
                <a:solidFill>
                  <a:prstClr val="white"/>
                </a:solidFill>
              </a:rPr>
              <a:pPr/>
              <a:t>4/24/2016</a:t>
            </a:fld>
            <a:endParaRPr lang="en-US" altLang="en-US">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9" name="Slide Number Placeholder 5"/>
          <p:cNvSpPr>
            <a:spLocks noGrp="1"/>
          </p:cNvSpPr>
          <p:nvPr>
            <p:ph type="sldNum" sz="quarter" idx="12"/>
          </p:nvPr>
        </p:nvSpPr>
        <p:spPr/>
        <p:txBody>
          <a:bodyPr/>
          <a:lstStyle>
            <a:lvl1pPr>
              <a:defRPr/>
            </a:lvl1pPr>
          </a:lstStyle>
          <a:p>
            <a:fld id="{D7927D3A-E392-4EE1-B498-4664801B782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0007863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7159F01-8BBD-4A25-BF4D-9EBCFC397BB2}"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50168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805A5E06-B3E3-43B1-AABE-9FD246516F4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20890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00D79-911A-4A7C-8F00-85FEB9B65F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63378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812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571487-0F7A-4B98-B0E6-3AB0FE0A0F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25542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0563E0-54C5-40C3-AA28-DACFAEA39F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58433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D19BD3E-B05E-0443-BE70-053B5A2568F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9125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445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12968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24441490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27395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fld id="{8F212023-FD19-4EAE-97A7-A2320B331B8E}" type="datetimeFigureOut">
              <a:rPr lang="en-US" altLang="en-US">
                <a:solidFill>
                  <a:prstClr val="white"/>
                </a:solidFill>
              </a:rPr>
              <a:pPr/>
              <a:t>4/24/2016</a:t>
            </a:fld>
            <a:endParaRPr lang="en-US" altLang="en-US">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5"/>
          <p:cNvSpPr>
            <a:spLocks noGrp="1"/>
          </p:cNvSpPr>
          <p:nvPr>
            <p:ph type="sldNum" sz="quarter" idx="12"/>
          </p:nvPr>
        </p:nvSpPr>
        <p:spPr/>
        <p:txBody>
          <a:bodyPr/>
          <a:lstStyle>
            <a:lvl1pPr>
              <a:defRPr/>
            </a:lvl1pPr>
          </a:lstStyle>
          <a:p>
            <a:fld id="{2705279D-ECE7-49B7-80BB-A2A21FF8B6F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5077879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236902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64020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07354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69160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855462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38502470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761802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918475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white"/>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white"/>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11B82ED-3D78-45B4-9344-A3DC4BDE4ED6}"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061536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white"/>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white"/>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02D89F4-D971-419A-83DE-5A50680F2989}"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9885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D0810B7-8179-462B-9F8A-927BACDE8CB7}" type="datetimeFigureOut">
              <a:rPr lang="en-US" altLang="en-US">
                <a:solidFill>
                  <a:prstClr val="white"/>
                </a:solidFill>
              </a:rPr>
              <a:pPr/>
              <a:t>4/24/2016</a:t>
            </a:fld>
            <a:endParaRPr lang="en-US" altLang="en-US">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4" name="Slide Number Placeholder 5"/>
          <p:cNvSpPr>
            <a:spLocks noGrp="1"/>
          </p:cNvSpPr>
          <p:nvPr>
            <p:ph type="sldNum" sz="quarter" idx="12"/>
          </p:nvPr>
        </p:nvSpPr>
        <p:spPr/>
        <p:txBody>
          <a:bodyPr/>
          <a:lstStyle>
            <a:lvl1pPr>
              <a:defRPr/>
            </a:lvl1pPr>
          </a:lstStyle>
          <a:p>
            <a:fld id="{1A8A5843-079D-423B-A15E-7DDC466EFF3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825264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27857" y="1295403"/>
            <a:ext cx="6488289"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fontAlgn="base">
              <a:spcBef>
                <a:spcPts val="2000"/>
              </a:spcBef>
              <a:spcAft>
                <a:spcPct val="0"/>
              </a:spcAft>
              <a:buClr>
                <a:srgbClr val="2C7C9F">
                  <a:lumMod val="60000"/>
                  <a:lumOff val="40000"/>
                </a:srgbClr>
              </a:buClr>
              <a:buSzPct val="110000"/>
              <a:buFont typeface="Wingdings 2" pitchFamily="18" charset="2"/>
              <a:buNone/>
              <a:defRPr/>
            </a:pPr>
            <a:endParaRPr sz="3200">
              <a:solidFill>
                <a:prstClr val="black">
                  <a:lumMod val="65000"/>
                  <a:lumOff val="35000"/>
                </a:prstClr>
              </a:solidFill>
              <a:ea typeface="ＭＳ Ｐゴシック" charset="0"/>
              <a:cs typeface="ＭＳ Ｐゴシック" charset="0"/>
            </a:endParaRPr>
          </a:p>
        </p:txBody>
      </p:sp>
      <p:sp>
        <p:nvSpPr>
          <p:cNvPr id="2" name="Title 1"/>
          <p:cNvSpPr>
            <a:spLocks noGrp="1"/>
          </p:cNvSpPr>
          <p:nvPr>
            <p:ph type="ctrTitle"/>
          </p:nvPr>
        </p:nvSpPr>
        <p:spPr>
          <a:xfrm>
            <a:off x="1322921" y="1524007"/>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5" y="3299014"/>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0"/>
          </p:nvPr>
        </p:nvSpPr>
        <p:spPr/>
        <p:txBody>
          <a:bodyPr/>
          <a:lstStyle>
            <a:lvl1pPr>
              <a:defRPr/>
            </a:lvl1pPr>
          </a:lstStyle>
          <a:p>
            <a:pPr>
              <a:defRPr/>
            </a:pPr>
            <a:fld id="{A0A616ED-78BE-064B-8819-0091B90600E0}" type="datetimeFigureOut">
              <a:rPr lang="en-US">
                <a:solidFill>
                  <a:prstClr val="white"/>
                </a:solidFill>
              </a:rPr>
              <a:pPr>
                <a:defRPr/>
              </a:pPr>
              <a:t>4/24/2016</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6A941D0-2FA1-DD42-90F0-76628914C1B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975168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FCD06D94-3EAD-3540-9F56-D6F433357FBC}" type="datetimeFigureOut">
              <a:rPr lang="en-US">
                <a:solidFill>
                  <a:prstClr val="white"/>
                </a:solidFill>
              </a:rPr>
              <a:pPr>
                <a:defRPr/>
              </a:pPr>
              <a:t>4/24/2016</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88F390A2-A523-6740-8CD2-66285BA6ADB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821484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42" y="3352809"/>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42" y="4771037"/>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2"/>
          <p:cNvSpPr>
            <a:spLocks noGrp="1"/>
          </p:cNvSpPr>
          <p:nvPr>
            <p:ph type="pic" idx="13"/>
          </p:nvPr>
        </p:nvSpPr>
        <p:spPr>
          <a:xfrm>
            <a:off x="370984"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5" name="Date Placeholder 3"/>
          <p:cNvSpPr>
            <a:spLocks noGrp="1"/>
          </p:cNvSpPr>
          <p:nvPr>
            <p:ph type="dt" sz="half" idx="14"/>
          </p:nvPr>
        </p:nvSpPr>
        <p:spPr/>
        <p:txBody>
          <a:bodyPr/>
          <a:lstStyle>
            <a:lvl1pPr>
              <a:defRPr/>
            </a:lvl1pPr>
          </a:lstStyle>
          <a:p>
            <a:pPr>
              <a:defRPr/>
            </a:pPr>
            <a:fld id="{0B5420FF-74EB-FF4B-BD0A-99B60117DBE3}" type="datetimeFigureOut">
              <a:rPr lang="en-US">
                <a:solidFill>
                  <a:prstClr val="white"/>
                </a:solidFill>
              </a:rPr>
              <a:pPr>
                <a:defRPr/>
              </a:pPr>
              <a:t>4/24/2016</a:t>
            </a:fld>
            <a:endParaRPr lang="en-US" dirty="0">
              <a:solidFill>
                <a:prstClr val="white"/>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6"/>
          </p:nvPr>
        </p:nvSpPr>
        <p:spPr/>
        <p:txBody>
          <a:bodyPr/>
          <a:lstStyle>
            <a:lvl1pPr>
              <a:defRPr/>
            </a:lvl1pPr>
          </a:lstStyle>
          <a:p>
            <a:pPr>
              <a:defRPr/>
            </a:pPr>
            <a:fld id="{08363CAF-A264-5043-9E90-E694B4BEC81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9822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9" y="2403152"/>
            <a:ext cx="8056563" cy="1362075"/>
          </a:xfrm>
        </p:spPr>
        <p:txBody>
          <a:bodyPr/>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9" y="3736013"/>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FB42AD5-99B8-B445-80C3-38D14266C1C8}" type="datetimeFigureOut">
              <a:rPr lang="en-US">
                <a:solidFill>
                  <a:prstClr val="white"/>
                </a:solidFill>
              </a:rPr>
              <a:pPr>
                <a:defRPr/>
              </a:pPr>
              <a:t>4/24/2016</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80EC4A73-BF61-854B-ACC9-B10EA18C328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2116754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10FAAF90-C49F-A049-833A-CFEF6950738F}" type="datetimeFigureOut">
              <a:rPr lang="en-US">
                <a:solidFill>
                  <a:prstClr val="white"/>
                </a:solidFill>
              </a:rPr>
              <a:pPr>
                <a:defRPr/>
              </a:pPr>
              <a:t>4/24/2016</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5433526-81DB-7D49-B259-E866CD43328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877864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5"/>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7"/>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5"/>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7"/>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7348B094-BE47-484A-9D2F-B59893A5E710}" type="datetimeFigureOut">
              <a:rPr lang="en-US">
                <a:solidFill>
                  <a:prstClr val="white"/>
                </a:solidFill>
              </a:rPr>
              <a:pPr>
                <a:defRPr/>
              </a:pPr>
              <a:t>4/24/2016</a:t>
            </a:fld>
            <a:endParaRPr lang="en-US"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58F5453C-9942-424E-9075-2E5DF68BAC9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733942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EE2EC0CF-E835-8B4E-B2A1-BCE9AE70A04F}" type="datetimeFigureOut">
              <a:rPr lang="en-US">
                <a:solidFill>
                  <a:prstClr val="white"/>
                </a:solidFill>
              </a:rPr>
              <a:pPr>
                <a:defRPr/>
              </a:pPr>
              <a:t>4/24/2016</a:t>
            </a:fld>
            <a:endParaRPr lang="en-US"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1B23856A-0750-EC4C-94BF-573121E07E5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1624198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5F9D74-CDBB-FC49-9871-E7C85CD8E836}" type="datetimeFigureOut">
              <a:rPr lang="en-US">
                <a:solidFill>
                  <a:prstClr val="white"/>
                </a:solidFill>
              </a:rPr>
              <a:pPr>
                <a:defRPr/>
              </a:pPr>
              <a:t>4/24/2016</a:t>
            </a:fld>
            <a:endParaRPr lang="en-US"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B8EE65A5-7467-5245-BC97-8976881AB5B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772906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FBB85A-55A0-5542-8D95-C312E6E74C64}" type="datetimeFigureOut">
              <a:rPr lang="en-US">
                <a:solidFill>
                  <a:prstClr val="white"/>
                </a:solidFill>
              </a:rPr>
              <a:pPr>
                <a:defRPr/>
              </a:pPr>
              <a:t>4/24/2016</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D91AC59C-AEA8-3541-85E2-633D5B147D7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967014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5090617" y="359400"/>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5" name="Date Placeholder 3"/>
          <p:cNvSpPr>
            <a:spLocks noGrp="1"/>
          </p:cNvSpPr>
          <p:nvPr>
            <p:ph type="dt" sz="half" idx="10"/>
          </p:nvPr>
        </p:nvSpPr>
        <p:spPr/>
        <p:txBody>
          <a:bodyPr/>
          <a:lstStyle>
            <a:lvl1pPr>
              <a:defRPr/>
            </a:lvl1pPr>
          </a:lstStyle>
          <a:p>
            <a:pPr>
              <a:defRPr/>
            </a:pPr>
            <a:fld id="{8F49144F-0B08-2843-A0CC-12F255FDE3A3}" type="datetimeFigureOut">
              <a:rPr lang="en-US">
                <a:solidFill>
                  <a:prstClr val="white"/>
                </a:solidFill>
              </a:rPr>
              <a:pPr>
                <a:defRPr/>
              </a:pPr>
              <a:t>4/24/2016</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34C83B3F-EDB7-5D4C-A550-2D64AF04BD3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96943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C643AC4-6EDF-491E-846C-84FEFBF27D3D}" type="datetimeFigureOut">
              <a:rPr lang="en-US" altLang="en-US">
                <a:solidFill>
                  <a:prstClr val="white"/>
                </a:solidFill>
              </a:rPr>
              <a:pPr/>
              <a:t>4/24/2016</a:t>
            </a:fld>
            <a:endParaRPr lang="en-US" alt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5D1941BA-5E47-4E2F-BFF9-3771D4889DF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8096045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3A270E9C-9868-9647-A395-D1F3414ED889}" type="datetimeFigureOut">
              <a:rPr lang="en-US">
                <a:solidFill>
                  <a:prstClr val="white"/>
                </a:solidFill>
              </a:rPr>
              <a:pPr>
                <a:defRPr/>
              </a:pPr>
              <a:t>4/24/2016</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59607694-B76A-2240-B853-A6E45C6A29A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9734317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4883F7F8-8629-3E43-94AC-EE6B2601B760}" type="datetimeFigureOut">
              <a:rPr lang="en-US">
                <a:solidFill>
                  <a:prstClr val="white"/>
                </a:solidFill>
              </a:rPr>
              <a:pPr>
                <a:defRPr/>
              </a:pPr>
              <a:t>4/24/2016</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C101AEEC-F661-6E4A-BED7-9A34194E484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1036367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118160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542294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6601961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951159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26825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749195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79501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4CE25-36CD-4245-BE00-26EC6E58F8AF}" type="datetimeFigureOut">
              <a:rPr lang="en-US" smtClean="0">
                <a:solidFill>
                  <a:prstClr val="white"/>
                </a:solidFill>
              </a:rPr>
              <a:pPr/>
              <a:t>4/24/2016</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D29B6A66-3829-D84B-B209-C38AD0333D2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52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theme" Target="../theme/theme5.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6.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theme" Target="../theme/theme8.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48925" y="107951"/>
            <a:ext cx="8043333"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548925" y="1600200"/>
            <a:ext cx="804333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630333" y="627540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0" fontAlgn="base" hangingPunct="0">
              <a:spcBef>
                <a:spcPct val="0"/>
              </a:spcBef>
              <a:spcAft>
                <a:spcPct val="0"/>
              </a:spcAft>
            </a:pPr>
            <a:fld id="{6D246054-192A-4689-903D-3F7D111CC2A4}" type="datetimeFigureOut">
              <a:rPr lang="en-US" altLang="en-US">
                <a:solidFill>
                  <a:prstClr val="white"/>
                </a:solidFill>
                <a:latin typeface="Times New Roman" pitchFamily="18" charset="0"/>
                <a:ea typeface="MS PGothic" pitchFamily="34" charset="-128"/>
              </a:rPr>
              <a:pPr eaLnBrk="0" fontAlgn="base" hangingPunct="0">
                <a:spcBef>
                  <a:spcPct val="0"/>
                </a:spcBef>
                <a:spcAft>
                  <a:spcPct val="0"/>
                </a:spcAft>
              </a:pPr>
              <a:t>4/24/2016</a:t>
            </a:fld>
            <a:endParaRPr lang="en-US" altLang="en-US">
              <a:solidFill>
                <a:prstClr val="white"/>
              </a:solidFill>
              <a:latin typeface="Times New Roman" pitchFamily="18" charset="0"/>
              <a:ea typeface="MS PGothic" pitchFamily="34" charset="-128"/>
            </a:endParaRPr>
          </a:p>
        </p:txBody>
      </p:sp>
      <p:sp>
        <p:nvSpPr>
          <p:cNvPr id="5" name="Footer Placeholder 4"/>
          <p:cNvSpPr>
            <a:spLocks noGrp="1"/>
          </p:cNvSpPr>
          <p:nvPr>
            <p:ph type="ftr" sz="quarter" idx="3"/>
          </p:nvPr>
        </p:nvSpPr>
        <p:spPr>
          <a:xfrm>
            <a:off x="263878" y="6275405"/>
            <a:ext cx="4841522" cy="365125"/>
          </a:xfrm>
          <a:prstGeom prst="rect">
            <a:avLst/>
          </a:prstGeom>
        </p:spPr>
        <p:txBody>
          <a:bodyPr vert="horz" lIns="91440" tIns="45720" rIns="91440" bIns="45720" rtlCol="0" anchor="ctr"/>
          <a:lstStyle>
            <a:lvl1pPr algn="l">
              <a:defRPr sz="1200">
                <a:solidFill>
                  <a:schemeClr val="bg1"/>
                </a:solidFill>
                <a:latin typeface="Times New Roman" charset="0"/>
                <a:ea typeface="ＭＳ Ｐゴシック" charset="0"/>
                <a:cs typeface="ＭＳ Ｐゴシック" charset="0"/>
              </a:defRPr>
            </a:lvl1pPr>
          </a:lstStyle>
          <a:p>
            <a:pPr eaLnBrk="0" fontAlgn="base" hangingPunct="0">
              <a:spcBef>
                <a:spcPct val="0"/>
              </a:spcBef>
              <a:spcAft>
                <a:spcPct val="0"/>
              </a:spcAft>
              <a:defRPr/>
            </a:pPr>
            <a:endParaRPr lang="en-US">
              <a:solidFill>
                <a:prstClr val="white"/>
              </a:solidFill>
            </a:endParaRPr>
          </a:p>
        </p:txBody>
      </p:sp>
      <p:sp>
        <p:nvSpPr>
          <p:cNvPr id="6" name="Slide Number Placeholder 5"/>
          <p:cNvSpPr>
            <a:spLocks noGrp="1"/>
          </p:cNvSpPr>
          <p:nvPr>
            <p:ph type="sldNum" sz="quarter" idx="4"/>
          </p:nvPr>
        </p:nvSpPr>
        <p:spPr>
          <a:xfrm>
            <a:off x="7897992" y="6275405"/>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3600">
                <a:solidFill>
                  <a:schemeClr val="bg1"/>
                </a:solidFill>
              </a:defRPr>
            </a:lvl1pPr>
          </a:lstStyle>
          <a:p>
            <a:pPr eaLnBrk="0" fontAlgn="base" hangingPunct="0">
              <a:spcBef>
                <a:spcPct val="0"/>
              </a:spcBef>
              <a:spcAft>
                <a:spcPct val="0"/>
              </a:spcAft>
            </a:pPr>
            <a:fld id="{8A1614B6-5F93-4C46-A81C-779D38889349}" type="slidenum">
              <a:rPr lang="en-US" altLang="en-US">
                <a:solidFill>
                  <a:prstClr val="white"/>
                </a:solidFill>
                <a:latin typeface="Times New Roman" pitchFamily="18" charset="0"/>
                <a:ea typeface="MS PGothic" pitchFamily="34" charset="-128"/>
              </a:rPr>
              <a:pPr eaLnBrk="0" fontAlgn="base" hangingPunct="0">
                <a:spcBef>
                  <a:spcPct val="0"/>
                </a:spcBef>
                <a:spcAft>
                  <a:spcPct val="0"/>
                </a:spcAft>
              </a:pPr>
              <a:t>‹#›</a:t>
            </a:fld>
            <a:endParaRPr lang="en-US" altLang="en-US">
              <a:solidFill>
                <a:prstClr val="white"/>
              </a:solidFill>
              <a:latin typeface="Times New Roman" pitchFamily="18" charset="0"/>
              <a:ea typeface="MS PGothic" pitchFamily="34" charset="-128"/>
            </a:endParaRPr>
          </a:p>
        </p:txBody>
      </p:sp>
    </p:spTree>
    <p:extLst>
      <p:ext uri="{BB962C8B-B14F-4D97-AF65-F5344CB8AC3E}">
        <p14:creationId xmlns:p14="http://schemas.microsoft.com/office/powerpoint/2010/main" val="2584490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600" kern="1200">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2pPr>
      <a:lvl3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3pPr>
      <a:lvl4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4pPr>
      <a:lvl5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5pPr>
      <a:lvl6pPr marL="4572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9pPr>
    </p:titleStyle>
    <p:bodyStyle>
      <a:lvl1pPr marL="349250" indent="-349250" algn="l" rtl="0" eaLnBrk="0" fontAlgn="base" hangingPunct="0">
        <a:spcBef>
          <a:spcPts val="2000"/>
        </a:spcBef>
        <a:spcAft>
          <a:spcPct val="0"/>
        </a:spcAft>
        <a:buClr>
          <a:srgbClr val="6FB7D7"/>
        </a:buClr>
        <a:buSzPct val="110000"/>
        <a:buFont typeface="Wingdings 2" pitchFamily="18" charset="2"/>
        <a:buChar char=""/>
        <a:defRPr sz="2400" kern="1200">
          <a:solidFill>
            <a:srgbClr val="595959"/>
          </a:solidFill>
          <a:latin typeface="+mn-lt"/>
          <a:ea typeface="MS PGothic" pitchFamily="34" charset="-128"/>
          <a:cs typeface="ＭＳ Ｐゴシック" charset="0"/>
        </a:defRPr>
      </a:lvl1pPr>
      <a:lvl2pPr marL="685800" indent="-336550" algn="l" rtl="0" eaLnBrk="0" fontAlgn="base" hangingPunct="0">
        <a:spcBef>
          <a:spcPts val="600"/>
        </a:spcBef>
        <a:spcAft>
          <a:spcPct val="0"/>
        </a:spcAft>
        <a:buClr>
          <a:srgbClr val="215D77"/>
        </a:buClr>
        <a:buSzPct val="110000"/>
        <a:buFont typeface="Wingdings 2" pitchFamily="18" charset="2"/>
        <a:buChar char=""/>
        <a:defRPr sz="2200" kern="1200">
          <a:solidFill>
            <a:srgbClr val="595959"/>
          </a:solidFill>
          <a:latin typeface="+mn-lt"/>
          <a:ea typeface="MS PGothic" pitchFamily="34" charset="-128"/>
          <a:cs typeface="+mn-cs"/>
        </a:defRPr>
      </a:lvl2pPr>
      <a:lvl3pPr marL="968375" indent="-282575" algn="l" rtl="0" eaLnBrk="0" fontAlgn="base" hangingPunct="0">
        <a:spcBef>
          <a:spcPts val="600"/>
        </a:spcBef>
        <a:spcAft>
          <a:spcPct val="0"/>
        </a:spcAft>
        <a:buClr>
          <a:srgbClr val="6FB7D7"/>
        </a:buClr>
        <a:buSzPct val="110000"/>
        <a:buFont typeface="Wingdings 2" pitchFamily="18" charset="2"/>
        <a:buChar char=""/>
        <a:defRPr sz="2000" kern="1200">
          <a:solidFill>
            <a:srgbClr val="595959"/>
          </a:solidFill>
          <a:latin typeface="+mn-lt"/>
          <a:ea typeface="MS PGothic" pitchFamily="34" charset="-128"/>
          <a:cs typeface="+mn-cs"/>
        </a:defRPr>
      </a:lvl3pPr>
      <a:lvl4pPr marL="1263650" indent="-295275" algn="l" rtl="0" eaLnBrk="0" fontAlgn="base" hangingPunct="0">
        <a:spcBef>
          <a:spcPts val="600"/>
        </a:spcBef>
        <a:spcAft>
          <a:spcPct val="0"/>
        </a:spcAft>
        <a:buClr>
          <a:srgbClr val="215D77"/>
        </a:buClr>
        <a:buSzPct val="110000"/>
        <a:buFont typeface="Wingdings 2" pitchFamily="18" charset="2"/>
        <a:buChar char=""/>
        <a:defRPr kern="1200">
          <a:solidFill>
            <a:srgbClr val="595959"/>
          </a:solidFill>
          <a:latin typeface="+mn-lt"/>
          <a:ea typeface="MS PGothic" pitchFamily="34" charset="-128"/>
          <a:cs typeface="+mn-cs"/>
        </a:defRPr>
      </a:lvl4pPr>
      <a:lvl5pPr marL="1546225" indent="-282575" algn="l" rtl="0" eaLnBrk="0" fontAlgn="base" hangingPunct="0">
        <a:spcBef>
          <a:spcPts val="600"/>
        </a:spcBef>
        <a:spcAft>
          <a:spcPct val="0"/>
        </a:spcAft>
        <a:buClr>
          <a:srgbClr val="6FB7D7"/>
        </a:buClr>
        <a:buSzPct val="110000"/>
        <a:buFont typeface="Wingdings 2" pitchFamily="18" charset="2"/>
        <a:buChar char=""/>
        <a:defRPr kern="1200">
          <a:solidFill>
            <a:srgbClr val="595959"/>
          </a:solidFill>
          <a:latin typeface="+mn-lt"/>
          <a:ea typeface="MS PGothic" pitchFamily="34" charset="-128"/>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02574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66"/>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C8F0C0E-4CF1-4783-BAE8-44C22169FAD9}" type="datetimeFigureOut">
              <a:rPr lang="en-US" smtClean="0">
                <a:solidFill>
                  <a:srgbClr val="212745">
                    <a:shade val="90000"/>
                  </a:srgbClr>
                </a:solidFill>
              </a:rPr>
              <a:pPr/>
              <a:t>4/24/2016</a:t>
            </a:fld>
            <a:endParaRPr lang="en-US">
              <a:solidFill>
                <a:srgbClr val="212745">
                  <a:shade val="90000"/>
                </a:srgbClr>
              </a:solidFill>
            </a:endParaRPr>
          </a:p>
        </p:txBody>
      </p:sp>
      <p:sp>
        <p:nvSpPr>
          <p:cNvPr id="22" name="Footer Placeholder 21"/>
          <p:cNvSpPr>
            <a:spLocks noGrp="1"/>
          </p:cNvSpPr>
          <p:nvPr>
            <p:ph type="ftr" sz="quarter" idx="3"/>
          </p:nvPr>
        </p:nvSpPr>
        <p:spPr>
          <a:xfrm>
            <a:off x="2667000" y="6356366"/>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212745">
                  <a:shade val="90000"/>
                </a:srgbClr>
              </a:solidFill>
            </a:endParaRPr>
          </a:p>
        </p:txBody>
      </p:sp>
      <p:sp>
        <p:nvSpPr>
          <p:cNvPr id="18" name="Slide Number Placeholder 17"/>
          <p:cNvSpPr>
            <a:spLocks noGrp="1"/>
          </p:cNvSpPr>
          <p:nvPr>
            <p:ph type="sldNum" sz="quarter" idx="4"/>
          </p:nvPr>
        </p:nvSpPr>
        <p:spPr>
          <a:xfrm>
            <a:off x="7924800" y="6356366"/>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82B9FE2-63D6-4A29-BC29-FD9BF00996DA}" type="slidenum">
              <a:rPr lang="en-US" smtClean="0">
                <a:solidFill>
                  <a:srgbClr val="212745">
                    <a:shade val="90000"/>
                  </a:srgbClr>
                </a:solidFill>
              </a:rPr>
              <a:pPr/>
              <a:t>‹#›</a:t>
            </a:fld>
            <a:endParaRPr lang="en-US">
              <a:solidFill>
                <a:srgbClr val="212745">
                  <a:shade val="90000"/>
                </a:srgbClr>
              </a:solidFill>
            </a:endParaRPr>
          </a:p>
        </p:txBody>
      </p:sp>
      <p:grpSp>
        <p:nvGrpSpPr>
          <p:cNvPr id="2" name="Group 1"/>
          <p:cNvGrpSpPr/>
          <p:nvPr/>
        </p:nvGrpSpPr>
        <p:grpSpPr>
          <a:xfrm>
            <a:off x="-19014"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2463814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C8F0C0E-4CF1-4783-BAE8-44C22169FAD9}" type="datetimeFigureOut">
              <a:rPr lang="en-US" smtClean="0">
                <a:solidFill>
                  <a:srgbClr val="212745">
                    <a:shade val="90000"/>
                  </a:srgbClr>
                </a:solidFill>
              </a:rPr>
              <a:pPr/>
              <a:t>4/24/2016</a:t>
            </a:fld>
            <a:endParaRPr lang="en-US">
              <a:solidFill>
                <a:srgbClr val="212745">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212745">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82B9FE2-63D6-4A29-BC29-FD9BF00996DA}" type="slidenum">
              <a:rPr lang="en-US" smtClean="0">
                <a:solidFill>
                  <a:srgbClr val="212745">
                    <a:shade val="90000"/>
                  </a:srgbClr>
                </a:solidFill>
              </a:rPr>
              <a:pPr/>
              <a:t>‹#›</a:t>
            </a:fld>
            <a:endParaRPr lang="en-US">
              <a:solidFill>
                <a:srgbClr val="212745">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92000880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C8F0C0E-4CF1-4783-BAE8-44C22169FAD9}" type="datetimeFigureOut">
              <a:rPr lang="en-US" smtClean="0">
                <a:solidFill>
                  <a:srgbClr val="212745">
                    <a:shade val="90000"/>
                  </a:srgbClr>
                </a:solidFill>
              </a:rPr>
              <a:pPr/>
              <a:t>4/24/2016</a:t>
            </a:fld>
            <a:endParaRPr lang="en-US">
              <a:solidFill>
                <a:srgbClr val="212745">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212745">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82B9FE2-63D6-4A29-BC29-FD9BF00996DA}" type="slidenum">
              <a:rPr lang="en-US" smtClean="0">
                <a:solidFill>
                  <a:srgbClr val="212745">
                    <a:shade val="90000"/>
                  </a:srgbClr>
                </a:solidFill>
              </a:rPr>
              <a:pPr/>
              <a:t>‹#›</a:t>
            </a:fld>
            <a:endParaRPr lang="en-US">
              <a:solidFill>
                <a:srgbClr val="212745">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29451407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815" r:id="rId15"/>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33E4CE25-36CD-4245-BE00-26EC6E58F8AF}" type="datetimeFigureOut">
              <a:rPr lang="en-US" smtClean="0">
                <a:solidFill>
                  <a:prstClr val="white"/>
                </a:solidFill>
              </a:rPr>
              <a:pPr defTabSz="457200"/>
              <a:t>4/24/2016</a:t>
            </a:fld>
            <a:endParaRPr lang="en-US">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defTabSz="457200"/>
            <a:endParaRPr lang="en-US">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defTabSz="457200"/>
            <a:fld id="{D29B6A66-3829-D84B-B209-C38AD0333D21}"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257950348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48924" y="107953"/>
            <a:ext cx="8043333"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548924" y="1600200"/>
            <a:ext cx="804333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30333" y="6275391"/>
            <a:ext cx="2133600" cy="365125"/>
          </a:xfrm>
          <a:prstGeom prst="rect">
            <a:avLst/>
          </a:prstGeom>
        </p:spPr>
        <p:txBody>
          <a:bodyPr vert="horz" lIns="91440" tIns="45720" rIns="91440" bIns="45720" rtlCol="0" anchor="ctr"/>
          <a:lstStyle>
            <a:lvl1pPr algn="r">
              <a:defRPr sz="1200">
                <a:solidFill>
                  <a:schemeClr val="bg1"/>
                </a:solidFill>
              </a:defRPr>
            </a:lvl1pPr>
          </a:lstStyle>
          <a:p>
            <a:pPr eaLnBrk="0" fontAlgn="base" hangingPunct="0">
              <a:spcBef>
                <a:spcPct val="0"/>
              </a:spcBef>
              <a:spcAft>
                <a:spcPct val="0"/>
              </a:spcAft>
              <a:defRPr/>
            </a:pPr>
            <a:fld id="{E37D35C6-EB4E-A24D-8AAA-26521BC38F71}" type="datetimeFigureOut">
              <a:rPr lang="en-US">
                <a:solidFill>
                  <a:prstClr val="white"/>
                </a:solidFill>
                <a:latin typeface="Times New Roman" charset="0"/>
                <a:ea typeface="ＭＳ Ｐゴシック" charset="0"/>
                <a:cs typeface="ＭＳ Ｐゴシック" charset="0"/>
              </a:rPr>
              <a:pPr eaLnBrk="0" fontAlgn="base" hangingPunct="0">
                <a:spcBef>
                  <a:spcPct val="0"/>
                </a:spcBef>
                <a:spcAft>
                  <a:spcPct val="0"/>
                </a:spcAft>
                <a:defRPr/>
              </a:pPr>
              <a:t>4/24/2016</a:t>
            </a:fld>
            <a:endParaRPr lang="en-US" dirty="0">
              <a:solidFill>
                <a:prstClr val="white"/>
              </a:solidFill>
              <a:latin typeface="Times New Roman" charset="0"/>
              <a:ea typeface="ＭＳ Ｐゴシック" charset="0"/>
              <a:cs typeface="ＭＳ Ｐゴシック" charset="0"/>
            </a:endParaRPr>
          </a:p>
        </p:txBody>
      </p:sp>
      <p:sp>
        <p:nvSpPr>
          <p:cNvPr id="5" name="Footer Placeholder 4"/>
          <p:cNvSpPr>
            <a:spLocks noGrp="1"/>
          </p:cNvSpPr>
          <p:nvPr>
            <p:ph type="ftr" sz="quarter" idx="3"/>
          </p:nvPr>
        </p:nvSpPr>
        <p:spPr>
          <a:xfrm>
            <a:off x="263878" y="6275391"/>
            <a:ext cx="4841522" cy="365125"/>
          </a:xfrm>
          <a:prstGeom prst="rect">
            <a:avLst/>
          </a:prstGeom>
        </p:spPr>
        <p:txBody>
          <a:bodyPr vert="horz" lIns="91440" tIns="45720" rIns="91440" bIns="45720" rtlCol="0" anchor="ctr"/>
          <a:lstStyle>
            <a:lvl1pPr algn="l">
              <a:defRPr sz="1200">
                <a:solidFill>
                  <a:schemeClr val="bg1"/>
                </a:solidFill>
              </a:defRPr>
            </a:lvl1pPr>
          </a:lstStyle>
          <a:p>
            <a:pPr eaLnBrk="0" fontAlgn="base" hangingPunct="0">
              <a:spcBef>
                <a:spcPct val="0"/>
              </a:spcBef>
              <a:spcAft>
                <a:spcPct val="0"/>
              </a:spcAft>
              <a:defRPr/>
            </a:pPr>
            <a:endParaRPr lang="en-US">
              <a:solidFill>
                <a:prstClr val="white"/>
              </a:solidFill>
              <a:latin typeface="Times New Roman"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7897991" y="6275391"/>
            <a:ext cx="990600" cy="365125"/>
          </a:xfrm>
          <a:prstGeom prst="rect">
            <a:avLst/>
          </a:prstGeom>
        </p:spPr>
        <p:txBody>
          <a:bodyPr vert="horz" lIns="91440" tIns="45720" rIns="91440" bIns="45720" rtlCol="0" anchor="ctr"/>
          <a:lstStyle>
            <a:lvl1pPr algn="r">
              <a:defRPr sz="3600">
                <a:solidFill>
                  <a:schemeClr val="bg1"/>
                </a:solidFill>
              </a:defRPr>
            </a:lvl1pPr>
          </a:lstStyle>
          <a:p>
            <a:pPr eaLnBrk="0" fontAlgn="base" hangingPunct="0">
              <a:spcBef>
                <a:spcPct val="0"/>
              </a:spcBef>
              <a:spcAft>
                <a:spcPct val="0"/>
              </a:spcAft>
              <a:defRPr/>
            </a:pPr>
            <a:fld id="{A4EABFBA-45C0-3E46-9A68-AE9C6C815B48}" type="slidenum">
              <a:rPr lang="en-US">
                <a:solidFill>
                  <a:prstClr val="white"/>
                </a:solidFill>
                <a:latin typeface="Times New Roman" charset="0"/>
                <a:ea typeface="ＭＳ Ｐゴシック" charset="0"/>
                <a:cs typeface="ＭＳ Ｐゴシック" charset="0"/>
              </a:rPr>
              <a:pPr eaLnBrk="0" fontAlgn="base" hangingPunct="0">
                <a:spcBef>
                  <a:spcPct val="0"/>
                </a:spcBef>
                <a:spcAft>
                  <a:spcPct val="0"/>
                </a:spcAft>
                <a:defRPr/>
              </a:pPr>
              <a:t>‹#›</a:t>
            </a:fld>
            <a:endParaRPr lang="en-US" dirty="0">
              <a:solidFill>
                <a:prstClr val="white"/>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4203306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rtl="0" eaLnBrk="0" fontAlgn="base" hangingPunct="0">
        <a:spcBef>
          <a:spcPct val="0"/>
        </a:spcBef>
        <a:spcAft>
          <a:spcPct val="0"/>
        </a:spcAft>
        <a:defRPr sz="4600" kern="1200">
          <a:solidFill>
            <a:schemeClr val="accent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2pPr>
      <a:lvl3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3pPr>
      <a:lvl4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4pPr>
      <a:lvl5pPr algn="ctr" rtl="0" eaLnBrk="0" fontAlgn="base" hangingPunct="0">
        <a:spcBef>
          <a:spcPct val="0"/>
        </a:spcBef>
        <a:spcAft>
          <a:spcPct val="0"/>
        </a:spcAft>
        <a:defRPr sz="4600">
          <a:solidFill>
            <a:schemeClr val="accent1"/>
          </a:solidFill>
          <a:latin typeface="News Gothic MT" charset="0"/>
          <a:ea typeface="ＭＳ Ｐゴシック" charset="0"/>
          <a:cs typeface="ＭＳ Ｐゴシック" charset="0"/>
        </a:defRPr>
      </a:lvl5pPr>
      <a:lvl6pPr marL="4572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9pPr>
    </p:titleStyle>
    <p:bodyStyle>
      <a:lvl1pPr marL="349250" indent="-349250" algn="l" rtl="0" eaLnBrk="0" fontAlgn="base" hangingPunct="0">
        <a:spcBef>
          <a:spcPts val="2000"/>
        </a:spcBef>
        <a:spcAft>
          <a:spcPct val="0"/>
        </a:spcAft>
        <a:buClr>
          <a:srgbClr val="6FB7D7"/>
        </a:buClr>
        <a:buSzPct val="110000"/>
        <a:buFont typeface="Wingdings 2" charset="0"/>
        <a:buChar char=""/>
        <a:defRPr sz="24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215D77"/>
        </a:buClr>
        <a:buSzPct val="110000"/>
        <a:buFont typeface="Wingdings 2" charset="0"/>
        <a:buChar char=""/>
        <a:defRPr sz="2200" kern="1200">
          <a:solidFill>
            <a:srgbClr val="595959"/>
          </a:solidFill>
          <a:latin typeface="+mn-lt"/>
          <a:ea typeface="ＭＳ Ｐゴシック" charset="0"/>
          <a:cs typeface="+mn-cs"/>
        </a:defRPr>
      </a:lvl2pPr>
      <a:lvl3pPr marL="968375" indent="-282575" algn="l" rtl="0" eaLnBrk="0" fontAlgn="base" hangingPunct="0">
        <a:spcBef>
          <a:spcPts val="600"/>
        </a:spcBef>
        <a:spcAft>
          <a:spcPct val="0"/>
        </a:spcAft>
        <a:buClr>
          <a:srgbClr val="6FB7D7"/>
        </a:buClr>
        <a:buSzPct val="110000"/>
        <a:buFont typeface="Wingdings 2" charset="0"/>
        <a:buChar char=""/>
        <a:defRPr sz="2000" kern="1200">
          <a:solidFill>
            <a:srgbClr val="595959"/>
          </a:solidFill>
          <a:latin typeface="+mn-lt"/>
          <a:ea typeface="ＭＳ Ｐゴシック" charset="0"/>
          <a:cs typeface="+mn-cs"/>
        </a:defRPr>
      </a:lvl3pPr>
      <a:lvl4pPr marL="1263650" indent="-295275" algn="l" rtl="0" eaLnBrk="0" fontAlgn="base" hangingPunct="0">
        <a:spcBef>
          <a:spcPts val="600"/>
        </a:spcBef>
        <a:spcAft>
          <a:spcPct val="0"/>
        </a:spcAft>
        <a:buClr>
          <a:srgbClr val="215D77"/>
        </a:buClr>
        <a:buSzPct val="110000"/>
        <a:buFont typeface="Wingdings 2" charset="0"/>
        <a:buChar char=""/>
        <a:defRPr kern="1200">
          <a:solidFill>
            <a:srgbClr val="595959"/>
          </a:solidFill>
          <a:latin typeface="+mn-lt"/>
          <a:ea typeface="ＭＳ Ｐゴシック" charset="0"/>
          <a:cs typeface="+mn-cs"/>
        </a:defRPr>
      </a:lvl4pPr>
      <a:lvl5pPr marL="1546225" indent="-282575" algn="l" rtl="0" eaLnBrk="0" fontAlgn="base" hangingPunct="0">
        <a:spcBef>
          <a:spcPts val="600"/>
        </a:spcBef>
        <a:spcAft>
          <a:spcPct val="0"/>
        </a:spcAft>
        <a:buClr>
          <a:srgbClr val="6FB7D7"/>
        </a:buClr>
        <a:buSzPct val="110000"/>
        <a:buFont typeface="Wingdings 2" charset="0"/>
        <a:buChar char=""/>
        <a:defRPr kern="1200">
          <a:solidFill>
            <a:srgbClr val="595959"/>
          </a:solidFill>
          <a:latin typeface="+mn-lt"/>
          <a:ea typeface="ＭＳ Ｐゴシック" charset="0"/>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33E4CE25-36CD-4245-BE00-26EC6E58F8AF}" type="datetimeFigureOut">
              <a:rPr lang="en-US" smtClean="0">
                <a:solidFill>
                  <a:prstClr val="white"/>
                </a:solidFill>
              </a:rPr>
              <a:pPr defTabSz="457200"/>
              <a:t>4/24/2016</a:t>
            </a:fld>
            <a:endParaRPr lang="en-US">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defTabSz="457200"/>
            <a:endParaRPr lang="en-US">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defTabSz="457200"/>
            <a:fld id="{D29B6A66-3829-D84B-B209-C38AD0333D21}"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328336657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4.jpeg"/><Relationship Id="rId1" Type="http://schemas.openxmlformats.org/officeDocument/2006/relationships/slideLayout" Target="../slideLayouts/slideLayout5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73.xml"/></Relationships>
</file>

<file path=ppt/slides/_rels/slide11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1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73.xml"/></Relationships>
</file>

<file path=ppt/slides/_rels/slide1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wmf"/><Relationship Id="rId2" Type="http://schemas.openxmlformats.org/officeDocument/2006/relationships/slideLayout" Target="../slideLayouts/slideLayout25.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8.emf"/><Relationship Id="rId4" Type="http://schemas.openxmlformats.org/officeDocument/2006/relationships/oleObject" Target="../embeddings/oleObject3.bin"/></Relationships>
</file>

<file path=ppt/slides/_rels/slide12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5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0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5.xml"/></Relationships>
</file>

<file path=ppt/slides/_rels/slide12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5.xml"/></Relationships>
</file>

<file path=ppt/slides/_rels/slide12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vmlDrawing" Target="../drawings/vmlDrawing10.vml"/><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vmlDrawing" Target="../drawings/vmlDrawing11.vml"/><Relationship Id="rId5" Type="http://schemas.openxmlformats.org/officeDocument/2006/relationships/image" Target="../media/image17.emf"/><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com/imgres?imgurl=https://newlyqualifiedteacher.files.wordpress.com/2014/04/relieved_woman.jpg&amp;imgrefurl=https://newlyqualifiedteacher.wordpress.com/tag/lesson-observations/&amp;docid=PhFry9BhsRg1oM&amp;tbnid=ds9hKOPTWXasQM:&amp;w=300&amp;h=198&amp;ved=0ahUKEwjohrPduITMAhWGeD4KHcxzD_IQxiAIAg&amp;iact=c&amp;ictx=1" TargetMode="External"/><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sodahead.com/fun/could-love-heal-emotional-pain/question-3591051/&amp;ei=HEBLVYCnOoazyATKm4GQBw&amp;bvm=bv.92765956,d.aWw&amp;psig=AFQjCNFOModn48LdDzcH2l0hXRWVab657g&amp;ust=1431081088120956" TargetMode="External"/><Relationship Id="rId2" Type="http://schemas.openxmlformats.org/officeDocument/2006/relationships/image" Target="../media/image25.jpeg"/><Relationship Id="rId1" Type="http://schemas.openxmlformats.org/officeDocument/2006/relationships/slideLayout" Target="../slideLayouts/slideLayout5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9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9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8.xml"/><Relationship Id="rId4" Type="http://schemas.openxmlformats.org/officeDocument/2006/relationships/image" Target="../media/image42.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67.xml"/></Relationships>
</file>

<file path=ppt/slides/_rels/slide81.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5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57.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2.xml"/></Relationships>
</file>

<file path=ppt/slides/_rels/slide8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9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1.xml"/></Relationships>
</file>

<file path=ppt/slides/_rels/slide9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934" y="1676405"/>
            <a:ext cx="3714044"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349500"/>
            <a:ext cx="2895600" cy="356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5"/>
          <p:cNvSpPr txBox="1">
            <a:spLocks noChangeArrowheads="1"/>
          </p:cNvSpPr>
          <p:nvPr/>
        </p:nvSpPr>
        <p:spPr bwMode="auto">
          <a:xfrm>
            <a:off x="1049870" y="4572021"/>
            <a:ext cx="33189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0" fontAlgn="base" hangingPunct="0">
              <a:spcBef>
                <a:spcPct val="0"/>
              </a:spcBef>
              <a:spcAft>
                <a:spcPct val="0"/>
              </a:spcAft>
            </a:pPr>
            <a:r>
              <a:rPr lang="en-US" altLang="en-US">
                <a:solidFill>
                  <a:prstClr val="black"/>
                </a:solidFill>
              </a:rPr>
              <a:t>Vincent Felitti, MD</a:t>
            </a:r>
          </a:p>
        </p:txBody>
      </p:sp>
      <p:sp>
        <p:nvSpPr>
          <p:cNvPr id="20484" name="TextBox 6"/>
          <p:cNvSpPr txBox="1">
            <a:spLocks noChangeArrowheads="1"/>
          </p:cNvSpPr>
          <p:nvPr/>
        </p:nvSpPr>
        <p:spPr bwMode="auto">
          <a:xfrm>
            <a:off x="5486400" y="1676404"/>
            <a:ext cx="320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0" fontAlgn="base" hangingPunct="0">
              <a:spcBef>
                <a:spcPct val="0"/>
              </a:spcBef>
              <a:spcAft>
                <a:spcPct val="0"/>
              </a:spcAft>
            </a:pPr>
            <a:r>
              <a:rPr lang="en-US" altLang="en-US" dirty="0" smtClean="0">
                <a:solidFill>
                  <a:prstClr val="black"/>
                </a:solidFill>
              </a:rPr>
              <a:t>     </a:t>
            </a:r>
            <a:r>
              <a:rPr lang="en-US" altLang="en-US" dirty="0">
                <a:solidFill>
                  <a:prstClr val="black"/>
                </a:solidFill>
              </a:rPr>
              <a:t>Robert </a:t>
            </a:r>
            <a:r>
              <a:rPr lang="en-US" altLang="en-US" dirty="0" err="1">
                <a:solidFill>
                  <a:prstClr val="black"/>
                </a:solidFill>
              </a:rPr>
              <a:t>Anda</a:t>
            </a:r>
            <a:r>
              <a:rPr lang="en-US" altLang="en-US" dirty="0">
                <a:solidFill>
                  <a:prstClr val="black"/>
                </a:solidFill>
              </a:rPr>
              <a:t>, MD</a:t>
            </a:r>
          </a:p>
        </p:txBody>
      </p:sp>
    </p:spTree>
    <p:extLst>
      <p:ext uri="{BB962C8B-B14F-4D97-AF65-F5344CB8AC3E}">
        <p14:creationId xmlns:p14="http://schemas.microsoft.com/office/powerpoint/2010/main" val="2781296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35467" y="609600"/>
            <a:ext cx="894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pPr algn="ctr" eaLnBrk="0" fontAlgn="base" hangingPunct="0">
              <a:spcBef>
                <a:spcPct val="0"/>
              </a:spcBef>
              <a:spcAft>
                <a:spcPct val="0"/>
              </a:spcAft>
              <a:defRPr/>
            </a:pPr>
            <a:r>
              <a:rPr lang="en-US" sz="3600" dirty="0">
                <a:solidFill>
                  <a:srgbClr val="FFFF00"/>
                </a:solidFill>
                <a:latin typeface="Arial Black" charset="0"/>
              </a:rPr>
              <a:t>Adverse Childhood Experiences </a:t>
            </a:r>
            <a:br>
              <a:rPr lang="en-US" sz="3600" dirty="0">
                <a:solidFill>
                  <a:srgbClr val="FFFF00"/>
                </a:solidFill>
                <a:latin typeface="Arial Black" charset="0"/>
              </a:rPr>
            </a:br>
            <a:r>
              <a:rPr lang="en-US" sz="3600" dirty="0">
                <a:solidFill>
                  <a:srgbClr val="FFFF00"/>
                </a:solidFill>
                <a:latin typeface="Arial Black" charset="0"/>
              </a:rPr>
              <a:t>vs. Current Smoking</a:t>
            </a:r>
          </a:p>
        </p:txBody>
      </p:sp>
      <p:graphicFrame>
        <p:nvGraphicFramePr>
          <p:cNvPr id="27650" name="Object 3">
            <a:hlinkClick r:id="" action="ppaction://ole?verb=0"/>
          </p:cNvPr>
          <p:cNvGraphicFramePr>
            <a:graphicFrameLocks/>
          </p:cNvGraphicFramePr>
          <p:nvPr/>
        </p:nvGraphicFramePr>
        <p:xfrm>
          <a:off x="80437" y="1749425"/>
          <a:ext cx="8906933" cy="5105400"/>
        </p:xfrm>
        <a:graphic>
          <a:graphicData uri="http://schemas.openxmlformats.org/presentationml/2006/ole">
            <mc:AlternateContent xmlns:mc="http://schemas.openxmlformats.org/markup-compatibility/2006">
              <mc:Choice xmlns:v="urn:schemas-microsoft-com:vml" Requires="v">
                <p:oleObj spid="_x0000_s1078" name="Chart" r:id="rId4" imgW="9982143" imgH="5048298" progId="MSGraph.Chart.8">
                  <p:embed followColorScheme="full"/>
                </p:oleObj>
              </mc:Choice>
              <mc:Fallback>
                <p:oleObj name="Chart" r:id="rId4" imgW="9982143" imgH="5048298" progId="MSGraph.Chart.8">
                  <p:embed followColorScheme="full"/>
                  <p:pic>
                    <p:nvPicPr>
                      <p:cNvPr id="0" name=""/>
                      <p:cNvPicPr>
                        <a:picLocks noChangeArrowheads="1"/>
                      </p:cNvPicPr>
                      <p:nvPr/>
                    </p:nvPicPr>
                    <p:blipFill>
                      <a:blip r:embed="rId5"/>
                      <a:srcRect/>
                      <a:stretch>
                        <a:fillRect/>
                      </a:stretch>
                    </p:blipFill>
                    <p:spPr bwMode="auto">
                      <a:xfrm>
                        <a:off x="80437" y="1749425"/>
                        <a:ext cx="890693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0484" name="Rectangle 4"/>
          <p:cNvSpPr>
            <a:spLocks noChangeArrowheads="1"/>
          </p:cNvSpPr>
          <p:nvPr/>
        </p:nvSpPr>
        <p:spPr bwMode="auto">
          <a:xfrm>
            <a:off x="396523" y="3722689"/>
            <a:ext cx="178082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eaLnBrk="0" fontAlgn="base" hangingPunct="0">
              <a:spcBef>
                <a:spcPct val="50000"/>
              </a:spcBef>
              <a:spcAft>
                <a:spcPct val="0"/>
              </a:spcAft>
              <a:defRPr/>
            </a:pPr>
            <a:r>
              <a:rPr lang="en-US" sz="2400" dirty="0">
                <a:solidFill>
                  <a:srgbClr val="FFFFFF"/>
                </a:solidFill>
              </a:rPr>
              <a:t>%</a:t>
            </a:r>
          </a:p>
        </p:txBody>
      </p:sp>
    </p:spTree>
    <p:extLst>
      <p:ext uri="{BB962C8B-B14F-4D97-AF65-F5344CB8AC3E}">
        <p14:creationId xmlns:p14="http://schemas.microsoft.com/office/powerpoint/2010/main" val="1019371961"/>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of the Autonomic Nervous System</a:t>
            </a:r>
            <a:endParaRPr lang="en-US" dirty="0"/>
          </a:p>
        </p:txBody>
      </p:sp>
      <p:sp>
        <p:nvSpPr>
          <p:cNvPr id="3" name="Content Placeholder 2"/>
          <p:cNvSpPr>
            <a:spLocks noGrp="1"/>
          </p:cNvSpPr>
          <p:nvPr>
            <p:ph idx="1"/>
          </p:nvPr>
        </p:nvSpPr>
        <p:spPr/>
        <p:txBody>
          <a:bodyPr>
            <a:normAutofit/>
          </a:bodyPr>
          <a:lstStyle/>
          <a:p>
            <a:r>
              <a:rPr lang="en-US" dirty="0" smtClean="0"/>
              <a:t>Earliest vertebrates defended themselves by shutting down, “disappearing”</a:t>
            </a:r>
          </a:p>
          <a:p>
            <a:r>
              <a:rPr lang="en-US" dirty="0" smtClean="0"/>
              <a:t>Later, vertebrates evolved a system to mobilize: neuroendocrine; the sympathetic nervous system</a:t>
            </a:r>
          </a:p>
          <a:p>
            <a:r>
              <a:rPr lang="en-US" dirty="0" smtClean="0"/>
              <a:t>Mammals developed a newer myelinated circuit that became linked to the nerves of the face, the voice and the ear muscles</a:t>
            </a:r>
          </a:p>
          <a:p>
            <a:pPr marL="0" indent="0" algn="ctr">
              <a:buNone/>
            </a:pPr>
            <a:r>
              <a:rPr lang="en-US" dirty="0" smtClean="0"/>
              <a:t>  </a:t>
            </a:r>
          </a:p>
          <a:p>
            <a:endParaRPr lang="en-US" dirty="0"/>
          </a:p>
        </p:txBody>
      </p:sp>
    </p:spTree>
    <p:extLst>
      <p:ext uri="{BB962C8B-B14F-4D97-AF65-F5344CB8AC3E}">
        <p14:creationId xmlns:p14="http://schemas.microsoft.com/office/powerpoint/2010/main" val="23318679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are the products of evolution</a:t>
            </a:r>
            <a:endParaRPr lang="en-US" dirty="0"/>
          </a:p>
        </p:txBody>
      </p:sp>
      <p:sp>
        <p:nvSpPr>
          <p:cNvPr id="3" name="Content Placeholder 2"/>
          <p:cNvSpPr>
            <a:spLocks noGrp="1"/>
          </p:cNvSpPr>
          <p:nvPr>
            <p:ph idx="1"/>
          </p:nvPr>
        </p:nvSpPr>
        <p:spPr/>
        <p:txBody>
          <a:bodyPr>
            <a:normAutofit/>
          </a:bodyPr>
          <a:lstStyle/>
          <a:p>
            <a:endParaRPr lang="en-US" dirty="0" smtClean="0"/>
          </a:p>
          <a:p>
            <a:r>
              <a:rPr lang="en-US" sz="3200" dirty="0" smtClean="0"/>
              <a:t>We </a:t>
            </a:r>
            <a:r>
              <a:rPr lang="en-US" sz="3200" dirty="0"/>
              <a:t>repurposed </a:t>
            </a:r>
            <a:r>
              <a:rPr lang="en-US" sz="3200" dirty="0" smtClean="0"/>
              <a:t>all three parts </a:t>
            </a:r>
            <a:r>
              <a:rPr lang="en-US" sz="3200" dirty="0"/>
              <a:t>of our nervous </a:t>
            </a:r>
            <a:r>
              <a:rPr lang="en-US" sz="3200" dirty="0" smtClean="0"/>
              <a:t>system</a:t>
            </a:r>
          </a:p>
          <a:p>
            <a:r>
              <a:rPr lang="en-US" sz="3200" dirty="0" smtClean="0"/>
              <a:t>We have circuits for defense</a:t>
            </a:r>
          </a:p>
          <a:p>
            <a:r>
              <a:rPr lang="en-US" sz="3200" dirty="0" smtClean="0"/>
              <a:t>We have circuits for social interactions</a:t>
            </a:r>
            <a:endParaRPr lang="en-US" sz="3200" dirty="0"/>
          </a:p>
          <a:p>
            <a:endParaRPr lang="en-US" dirty="0" smtClean="0"/>
          </a:p>
          <a:p>
            <a:endParaRPr lang="en-US" dirty="0"/>
          </a:p>
        </p:txBody>
      </p:sp>
    </p:spTree>
    <p:extLst>
      <p:ext uri="{BB962C8B-B14F-4D97-AF65-F5344CB8AC3E}">
        <p14:creationId xmlns:p14="http://schemas.microsoft.com/office/powerpoint/2010/main" val="11198853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5957" y="0"/>
            <a:ext cx="4852086" cy="6858000"/>
          </a:xfrm>
          <a:prstGeom prst="rect">
            <a:avLst/>
          </a:prstGeom>
        </p:spPr>
      </p:pic>
    </p:spTree>
    <p:extLst>
      <p:ext uri="{BB962C8B-B14F-4D97-AF65-F5344CB8AC3E}">
        <p14:creationId xmlns:p14="http://schemas.microsoft.com/office/powerpoint/2010/main" val="160052566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67" y="685800"/>
            <a:ext cx="8250866" cy="5486400"/>
          </a:xfrm>
          <a:prstGeom prst="rect">
            <a:avLst/>
          </a:prstGeom>
        </p:spPr>
      </p:pic>
    </p:spTree>
    <p:extLst>
      <p:ext uri="{BB962C8B-B14F-4D97-AF65-F5344CB8AC3E}">
        <p14:creationId xmlns:p14="http://schemas.microsoft.com/office/powerpoint/2010/main" val="216458688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402" y="609600"/>
            <a:ext cx="5361197" cy="5638799"/>
          </a:xfrm>
          <a:prstGeom prst="rect">
            <a:avLst/>
          </a:prstGeom>
        </p:spPr>
      </p:pic>
    </p:spTree>
    <p:extLst>
      <p:ext uri="{BB962C8B-B14F-4D97-AF65-F5344CB8AC3E}">
        <p14:creationId xmlns:p14="http://schemas.microsoft.com/office/powerpoint/2010/main" val="6769603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a:latin typeface="Calibri" charset="0"/>
              </a:rPr>
              <a:t>Face-Heart Connection</a:t>
            </a:r>
          </a:p>
        </p:txBody>
      </p:sp>
      <p:sp>
        <p:nvSpPr>
          <p:cNvPr id="54275" name="Content Placeholder 2"/>
          <p:cNvSpPr>
            <a:spLocks noGrp="1"/>
          </p:cNvSpPr>
          <p:nvPr>
            <p:ph idx="1"/>
          </p:nvPr>
        </p:nvSpPr>
        <p:spPr/>
        <p:txBody>
          <a:bodyPr>
            <a:normAutofit/>
          </a:bodyPr>
          <a:lstStyle/>
          <a:p>
            <a:r>
              <a:rPr lang="en-US">
                <a:latin typeface="Calibri" charset="0"/>
              </a:rPr>
              <a:t>The myelinated vagus became linked to the special visceral efferent pathways:</a:t>
            </a:r>
          </a:p>
          <a:p>
            <a:pPr lvl="1"/>
            <a:r>
              <a:rPr lang="en-US">
                <a:latin typeface="Calibri" charset="0"/>
              </a:rPr>
              <a:t>Trigeminal  (V)</a:t>
            </a:r>
          </a:p>
          <a:p>
            <a:pPr lvl="1"/>
            <a:r>
              <a:rPr lang="en-US">
                <a:latin typeface="Calibri" charset="0"/>
              </a:rPr>
              <a:t>Facial  (VII)</a:t>
            </a:r>
          </a:p>
          <a:p>
            <a:pPr lvl="1"/>
            <a:r>
              <a:rPr lang="en-US">
                <a:latin typeface="Calibri" charset="0"/>
              </a:rPr>
              <a:t>Glossopharyngeal  (IX)</a:t>
            </a:r>
          </a:p>
          <a:p>
            <a:pPr lvl="1"/>
            <a:r>
              <a:rPr lang="en-US">
                <a:latin typeface="Calibri" charset="0"/>
              </a:rPr>
              <a:t>Vagus  (X)</a:t>
            </a:r>
          </a:p>
          <a:p>
            <a:pPr lvl="1"/>
            <a:r>
              <a:rPr lang="en-US">
                <a:latin typeface="Calibri" charset="0"/>
              </a:rPr>
              <a:t>Accessory  (XI)</a:t>
            </a:r>
          </a:p>
          <a:p>
            <a:r>
              <a:rPr lang="en-US">
                <a:latin typeface="Calibri" charset="0"/>
              </a:rPr>
              <a:t>This forms an </a:t>
            </a:r>
            <a:r>
              <a:rPr lang="en-US" b="1">
                <a:latin typeface="Calibri" charset="0"/>
              </a:rPr>
              <a:t>Integrated Social Engagement System</a:t>
            </a:r>
          </a:p>
        </p:txBody>
      </p:sp>
    </p:spTree>
    <p:extLst>
      <p:ext uri="{BB962C8B-B14F-4D97-AF65-F5344CB8AC3E}">
        <p14:creationId xmlns:p14="http://schemas.microsoft.com/office/powerpoint/2010/main" val="368022886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smtClean="0">
                <a:ea typeface="+mj-ea"/>
              </a:rPr>
              <a:t>Evolutionary shifts in regulation of the heart</a:t>
            </a:r>
            <a:endParaRPr lang="en-US" sz="3600" dirty="0">
              <a:ea typeface="+mj-ea"/>
            </a:endParaRPr>
          </a:p>
        </p:txBody>
      </p:sp>
      <p:sp>
        <p:nvSpPr>
          <p:cNvPr id="53251" name="Content Placeholder 2"/>
          <p:cNvSpPr>
            <a:spLocks noGrp="1"/>
          </p:cNvSpPr>
          <p:nvPr>
            <p:ph idx="1"/>
          </p:nvPr>
        </p:nvSpPr>
        <p:spPr/>
        <p:txBody>
          <a:bodyPr>
            <a:normAutofit/>
          </a:bodyPr>
          <a:lstStyle/>
          <a:p>
            <a:endParaRPr lang="en-US" dirty="0">
              <a:latin typeface="Calibri" charset="0"/>
            </a:endParaRPr>
          </a:p>
          <a:p>
            <a:r>
              <a:rPr lang="en-US" dirty="0">
                <a:latin typeface="Calibri" charset="0"/>
              </a:rPr>
              <a:t>Originally was regulated by endocrine (chemical) communication</a:t>
            </a:r>
          </a:p>
          <a:p>
            <a:r>
              <a:rPr lang="en-US" dirty="0">
                <a:latin typeface="Calibri" charset="0"/>
              </a:rPr>
              <a:t>Later in development an unmyelinated circuit developed from the dorsal motor nucleus in the brainstem</a:t>
            </a:r>
          </a:p>
          <a:p>
            <a:r>
              <a:rPr lang="en-US" dirty="0">
                <a:latin typeface="Calibri" charset="0"/>
              </a:rPr>
              <a:t>Finally a myelinated circuit evolved from the more ventral nucleus </a:t>
            </a:r>
            <a:r>
              <a:rPr lang="en-US" dirty="0" err="1">
                <a:latin typeface="Calibri" charset="0"/>
              </a:rPr>
              <a:t>ambiguus</a:t>
            </a:r>
            <a:r>
              <a:rPr lang="en-US" dirty="0" smtClean="0">
                <a:latin typeface="Calibri" charset="0"/>
              </a:rPr>
              <a:t>.</a:t>
            </a:r>
          </a:p>
          <a:p>
            <a:pPr marL="0" indent="0" algn="ctr">
              <a:buNone/>
            </a:pPr>
            <a:r>
              <a:rPr lang="en-US" sz="3600" dirty="0" smtClean="0">
                <a:latin typeface="Calibri" charset="0"/>
              </a:rPr>
              <a:t>This is why yoga, meditation, breathing help to calm the body</a:t>
            </a:r>
            <a:endParaRPr lang="en-US" sz="3600" dirty="0">
              <a:latin typeface="Calibri" charset="0"/>
            </a:endParaRPr>
          </a:p>
        </p:txBody>
      </p:sp>
    </p:spTree>
    <p:extLst>
      <p:ext uri="{BB962C8B-B14F-4D97-AF65-F5344CB8AC3E}">
        <p14:creationId xmlns:p14="http://schemas.microsoft.com/office/powerpoint/2010/main" val="412937916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Cranial Nerves</a:t>
            </a: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1000" contrast="27000"/>
                    </a14:imgEffect>
                  </a14:imgLayer>
                </a14:imgProps>
              </a:ext>
              <a:ext uri="{28A0092B-C50C-407E-A947-70E740481C1C}">
                <a14:useLocalDpi xmlns:a14="http://schemas.microsoft.com/office/drawing/2010/main" val="0"/>
              </a:ext>
            </a:extLst>
          </a:blip>
          <a:stretch>
            <a:fillRect/>
          </a:stretch>
        </p:blipFill>
        <p:spPr>
          <a:xfrm>
            <a:off x="2057400" y="2004890"/>
            <a:ext cx="4876800" cy="4602348"/>
          </a:xfrm>
        </p:spPr>
      </p:pic>
    </p:spTree>
    <p:extLst>
      <p:ext uri="{BB962C8B-B14F-4D97-AF65-F5344CB8AC3E}">
        <p14:creationId xmlns:p14="http://schemas.microsoft.com/office/powerpoint/2010/main" val="287985646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a:latin typeface="Calibri" charset="0"/>
              </a:rPr>
              <a:t>Why </a:t>
            </a:r>
            <a:r>
              <a:rPr lang="en-US" dirty="0" err="1">
                <a:latin typeface="Calibri" charset="0"/>
              </a:rPr>
              <a:t>Polyvagal</a:t>
            </a:r>
            <a:r>
              <a:rPr lang="en-US" dirty="0">
                <a:latin typeface="Calibri" charset="0"/>
              </a:rPr>
              <a:t>?</a:t>
            </a:r>
          </a:p>
        </p:txBody>
      </p:sp>
      <p:sp>
        <p:nvSpPr>
          <p:cNvPr id="40963" name="Content Placeholder 2"/>
          <p:cNvSpPr>
            <a:spLocks noGrp="1"/>
          </p:cNvSpPr>
          <p:nvPr>
            <p:ph idx="1"/>
          </p:nvPr>
        </p:nvSpPr>
        <p:spPr/>
        <p:txBody>
          <a:bodyPr>
            <a:normAutofit/>
          </a:bodyPr>
          <a:lstStyle/>
          <a:p>
            <a:r>
              <a:rPr lang="en-US" dirty="0" smtClean="0">
                <a:latin typeface="Calibri" charset="0"/>
              </a:rPr>
              <a:t>Fibers from </a:t>
            </a:r>
            <a:r>
              <a:rPr lang="en-US" dirty="0">
                <a:latin typeface="Calibri" charset="0"/>
              </a:rPr>
              <a:t>the </a:t>
            </a:r>
            <a:r>
              <a:rPr lang="en-US" dirty="0" err="1">
                <a:latin typeface="Calibri" charset="0"/>
              </a:rPr>
              <a:t>vagus</a:t>
            </a:r>
            <a:r>
              <a:rPr lang="en-US" dirty="0">
                <a:latin typeface="Calibri" charset="0"/>
              </a:rPr>
              <a:t> come primarily from two different nuclei in the brainstem</a:t>
            </a:r>
            <a:r>
              <a:rPr lang="en-US" dirty="0" smtClean="0">
                <a:latin typeface="Calibri" charset="0"/>
              </a:rPr>
              <a:t>:</a:t>
            </a:r>
          </a:p>
          <a:p>
            <a:pPr lvl="1"/>
            <a:r>
              <a:rPr lang="en-US" dirty="0">
                <a:latin typeface="Calibri" charset="0"/>
              </a:rPr>
              <a:t>Dorsal Motor Nucleus – the older unmyelinated </a:t>
            </a:r>
            <a:r>
              <a:rPr lang="en-US" dirty="0" err="1">
                <a:latin typeface="Calibri" charset="0"/>
              </a:rPr>
              <a:t>vagus</a:t>
            </a:r>
            <a:endParaRPr lang="en-US" dirty="0">
              <a:latin typeface="Calibri" charset="0"/>
            </a:endParaRPr>
          </a:p>
          <a:p>
            <a:pPr lvl="1"/>
            <a:r>
              <a:rPr lang="en-US" dirty="0" smtClean="0">
                <a:latin typeface="Calibri" charset="0"/>
              </a:rPr>
              <a:t>Nucleus  </a:t>
            </a:r>
            <a:r>
              <a:rPr lang="en-US" dirty="0" err="1">
                <a:latin typeface="Calibri" charset="0"/>
              </a:rPr>
              <a:t>Ambiguus</a:t>
            </a:r>
            <a:r>
              <a:rPr lang="en-US" dirty="0">
                <a:latin typeface="Calibri" charset="0"/>
              </a:rPr>
              <a:t>  - the newer, myelinated </a:t>
            </a:r>
            <a:r>
              <a:rPr lang="en-US" dirty="0" err="1">
                <a:latin typeface="Calibri" charset="0"/>
              </a:rPr>
              <a:t>vagus</a:t>
            </a:r>
            <a:endParaRPr lang="en-US" dirty="0">
              <a:latin typeface="Calibri" charset="0"/>
            </a:endParaRPr>
          </a:p>
          <a:p>
            <a:r>
              <a:rPr lang="en-US" dirty="0" smtClean="0">
                <a:latin typeface="Calibri" charset="0"/>
              </a:rPr>
              <a:t>About </a:t>
            </a:r>
            <a:r>
              <a:rPr lang="en-US" dirty="0">
                <a:latin typeface="Calibri" charset="0"/>
              </a:rPr>
              <a:t>80% of vagal fibers are </a:t>
            </a:r>
            <a:r>
              <a:rPr lang="en-US" dirty="0" smtClean="0">
                <a:latin typeface="Calibri" charset="0"/>
              </a:rPr>
              <a:t>sensory </a:t>
            </a:r>
            <a:r>
              <a:rPr lang="en-US" dirty="0">
                <a:latin typeface="Calibri" charset="0"/>
              </a:rPr>
              <a:t>fibers</a:t>
            </a:r>
          </a:p>
          <a:p>
            <a:r>
              <a:rPr lang="en-US" dirty="0">
                <a:latin typeface="Calibri" charset="0"/>
              </a:rPr>
              <a:t>Most of the vagal sensory projections are to the right hemisphere</a:t>
            </a:r>
          </a:p>
        </p:txBody>
      </p:sp>
    </p:spTree>
    <p:extLst>
      <p:ext uri="{BB962C8B-B14F-4D97-AF65-F5344CB8AC3E}">
        <p14:creationId xmlns:p14="http://schemas.microsoft.com/office/powerpoint/2010/main" val="125804265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Mine\Desktop\Presentations\Pictures GR 10 28 11\nucleus ambiguus.png"/>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905000" y="685800"/>
            <a:ext cx="5260975" cy="5681663"/>
          </a:xfrm>
        </p:spPr>
      </p:pic>
    </p:spTree>
    <p:extLst>
      <p:ext uri="{BB962C8B-B14F-4D97-AF65-F5344CB8AC3E}">
        <p14:creationId xmlns:p14="http://schemas.microsoft.com/office/powerpoint/2010/main" val="1217003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013183" y="381000"/>
            <a:ext cx="7453489"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eaLnBrk="0" fontAlgn="base" hangingPunct="0">
              <a:spcBef>
                <a:spcPct val="0"/>
              </a:spcBef>
              <a:spcAft>
                <a:spcPct val="0"/>
              </a:spcAft>
              <a:defRPr/>
            </a:pPr>
            <a:r>
              <a:rPr lang="en-US" sz="3600" dirty="0">
                <a:solidFill>
                  <a:srgbClr val="FFFF00"/>
                </a:solidFill>
                <a:latin typeface="Arial Black" charset="0"/>
              </a:rPr>
              <a:t>Childhood Experiences vs. </a:t>
            </a:r>
            <a:br>
              <a:rPr lang="en-US" sz="3600" dirty="0">
                <a:solidFill>
                  <a:srgbClr val="FFFF00"/>
                </a:solidFill>
                <a:latin typeface="Arial Black" charset="0"/>
              </a:rPr>
            </a:br>
            <a:r>
              <a:rPr lang="en-US" sz="3600" dirty="0">
                <a:solidFill>
                  <a:srgbClr val="FFFF00"/>
                </a:solidFill>
                <a:latin typeface="Arial Black" charset="0"/>
              </a:rPr>
              <a:t>Adult Alcoholism</a:t>
            </a:r>
          </a:p>
        </p:txBody>
      </p:sp>
      <p:graphicFrame>
        <p:nvGraphicFramePr>
          <p:cNvPr id="31746" name="Object 3">
            <a:hlinkClick r:id="" action="ppaction://ole?verb=0"/>
          </p:cNvPr>
          <p:cNvGraphicFramePr>
            <a:graphicFrameLocks/>
          </p:cNvGraphicFramePr>
          <p:nvPr/>
        </p:nvGraphicFramePr>
        <p:xfrm>
          <a:off x="972256" y="1331913"/>
          <a:ext cx="7516988" cy="5370512"/>
        </p:xfrm>
        <a:graphic>
          <a:graphicData uri="http://schemas.openxmlformats.org/presentationml/2006/ole">
            <mc:AlternateContent xmlns:mc="http://schemas.openxmlformats.org/markup-compatibility/2006">
              <mc:Choice xmlns:v="urn:schemas-microsoft-com:vml" Requires="v">
                <p:oleObj spid="_x0000_s2102" name="Chart" r:id="rId4" imgW="8629740" imgH="5467235" progId="MSGraph.Chart.8">
                  <p:embed followColorScheme="full"/>
                </p:oleObj>
              </mc:Choice>
              <mc:Fallback>
                <p:oleObj name="Chart" r:id="rId4" imgW="8629740" imgH="5467235" progId="MSGraph.Chart.8">
                  <p:embed followColorScheme="full"/>
                  <p:pic>
                    <p:nvPicPr>
                      <p:cNvPr id="0" name=""/>
                      <p:cNvPicPr>
                        <a:picLocks noChangeArrowheads="1"/>
                      </p:cNvPicPr>
                      <p:nvPr/>
                    </p:nvPicPr>
                    <p:blipFill>
                      <a:blip r:embed="rId5"/>
                      <a:srcRect/>
                      <a:stretch>
                        <a:fillRect/>
                      </a:stretch>
                    </p:blipFill>
                    <p:spPr bwMode="auto">
                      <a:xfrm>
                        <a:off x="972256" y="1331913"/>
                        <a:ext cx="7516988" cy="537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0724" name="Rectangle 4"/>
          <p:cNvSpPr>
            <a:spLocks noChangeArrowheads="1"/>
          </p:cNvSpPr>
          <p:nvPr/>
        </p:nvSpPr>
        <p:spPr bwMode="auto">
          <a:xfrm>
            <a:off x="2998611" y="5356225"/>
            <a:ext cx="33663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fontAlgn="base" hangingPunct="0">
              <a:spcBef>
                <a:spcPct val="0"/>
              </a:spcBef>
              <a:spcAft>
                <a:spcPct val="0"/>
              </a:spcAft>
              <a:defRPr/>
            </a:pPr>
            <a:r>
              <a:rPr lang="en-US" sz="2400" b="1" dirty="0">
                <a:solidFill>
                  <a:srgbClr val="FFFFFF"/>
                </a:solidFill>
              </a:rPr>
              <a:t>0</a:t>
            </a:r>
          </a:p>
        </p:txBody>
      </p:sp>
      <p:sp>
        <p:nvSpPr>
          <p:cNvPr id="30725" name="Rectangle 5"/>
          <p:cNvSpPr>
            <a:spLocks noChangeArrowheads="1"/>
          </p:cNvSpPr>
          <p:nvPr/>
        </p:nvSpPr>
        <p:spPr bwMode="auto">
          <a:xfrm>
            <a:off x="3911600" y="4826000"/>
            <a:ext cx="33663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fontAlgn="base" hangingPunct="0">
              <a:spcBef>
                <a:spcPct val="0"/>
              </a:spcBef>
              <a:spcAft>
                <a:spcPct val="0"/>
              </a:spcAft>
              <a:defRPr/>
            </a:pPr>
            <a:r>
              <a:rPr lang="en-US" sz="2400" b="1" dirty="0">
                <a:solidFill>
                  <a:srgbClr val="FFFFFF"/>
                </a:solidFill>
              </a:rPr>
              <a:t>1</a:t>
            </a:r>
          </a:p>
        </p:txBody>
      </p:sp>
      <p:sp>
        <p:nvSpPr>
          <p:cNvPr id="30726" name="Rectangle 6"/>
          <p:cNvSpPr>
            <a:spLocks noChangeArrowheads="1"/>
          </p:cNvSpPr>
          <p:nvPr/>
        </p:nvSpPr>
        <p:spPr bwMode="auto">
          <a:xfrm>
            <a:off x="4927600" y="3633789"/>
            <a:ext cx="33663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fontAlgn="base" hangingPunct="0">
              <a:spcBef>
                <a:spcPct val="0"/>
              </a:spcBef>
              <a:spcAft>
                <a:spcPct val="0"/>
              </a:spcAft>
              <a:defRPr/>
            </a:pPr>
            <a:r>
              <a:rPr lang="en-US" sz="2400" b="1" dirty="0">
                <a:solidFill>
                  <a:srgbClr val="FFFFFF"/>
                </a:solidFill>
              </a:rPr>
              <a:t>2</a:t>
            </a:r>
          </a:p>
        </p:txBody>
      </p:sp>
      <p:sp>
        <p:nvSpPr>
          <p:cNvPr id="30727" name="Rectangle 7"/>
          <p:cNvSpPr>
            <a:spLocks noChangeArrowheads="1"/>
          </p:cNvSpPr>
          <p:nvPr/>
        </p:nvSpPr>
        <p:spPr bwMode="auto">
          <a:xfrm>
            <a:off x="5870222" y="3252789"/>
            <a:ext cx="33663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fontAlgn="base" hangingPunct="0">
              <a:spcBef>
                <a:spcPct val="0"/>
              </a:spcBef>
              <a:spcAft>
                <a:spcPct val="0"/>
              </a:spcAft>
              <a:defRPr/>
            </a:pPr>
            <a:r>
              <a:rPr lang="en-US" sz="2400" b="1" dirty="0">
                <a:solidFill>
                  <a:srgbClr val="FFFFFF"/>
                </a:solidFill>
              </a:rPr>
              <a:t>3</a:t>
            </a:r>
          </a:p>
        </p:txBody>
      </p:sp>
      <p:sp>
        <p:nvSpPr>
          <p:cNvPr id="30728" name="Rectangle 8"/>
          <p:cNvSpPr>
            <a:spLocks noChangeArrowheads="1"/>
          </p:cNvSpPr>
          <p:nvPr/>
        </p:nvSpPr>
        <p:spPr bwMode="auto">
          <a:xfrm>
            <a:off x="6680208" y="2176464"/>
            <a:ext cx="51135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fontAlgn="base" hangingPunct="0">
              <a:spcBef>
                <a:spcPct val="0"/>
              </a:spcBef>
              <a:spcAft>
                <a:spcPct val="0"/>
              </a:spcAft>
              <a:defRPr/>
            </a:pPr>
            <a:r>
              <a:rPr lang="en-US" sz="2400" b="1" dirty="0">
                <a:solidFill>
                  <a:srgbClr val="FFFFFF"/>
                </a:solidFill>
              </a:rPr>
              <a:t>4+</a:t>
            </a:r>
          </a:p>
        </p:txBody>
      </p:sp>
    </p:spTree>
    <p:extLst>
      <p:ext uri="{BB962C8B-B14F-4D97-AF65-F5344CB8AC3E}">
        <p14:creationId xmlns:p14="http://schemas.microsoft.com/office/powerpoint/2010/main" val="3950010921"/>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sz="4000" dirty="0" smtClean="0">
                <a:latin typeface="Calibri" charset="0"/>
              </a:rPr>
              <a:t>Our brain is always assessing </a:t>
            </a:r>
            <a:r>
              <a:rPr lang="en-US" sz="4000" dirty="0">
                <a:latin typeface="Calibri" charset="0"/>
              </a:rPr>
              <a:t>level of risk in the </a:t>
            </a:r>
            <a:r>
              <a:rPr lang="en-US" sz="4000" dirty="0" smtClean="0">
                <a:latin typeface="Calibri" charset="0"/>
              </a:rPr>
              <a:t>environment; outside of our awareness</a:t>
            </a:r>
            <a:endParaRPr lang="en-US" sz="4000" dirty="0">
              <a:latin typeface="Calibri" charset="0"/>
            </a:endParaRPr>
          </a:p>
        </p:txBody>
      </p:sp>
      <p:sp>
        <p:nvSpPr>
          <p:cNvPr id="44035" name="Content Placeholder 2"/>
          <p:cNvSpPr>
            <a:spLocks noGrp="1"/>
          </p:cNvSpPr>
          <p:nvPr>
            <p:ph idx="1"/>
          </p:nvPr>
        </p:nvSpPr>
        <p:spPr/>
        <p:txBody>
          <a:bodyPr/>
          <a:lstStyle/>
          <a:p>
            <a:endParaRPr lang="en-US" dirty="0" smtClean="0">
              <a:latin typeface="Calibri" charset="0"/>
            </a:endParaRPr>
          </a:p>
          <a:p>
            <a:r>
              <a:rPr lang="en-US" b="1" dirty="0" smtClean="0">
                <a:latin typeface="Calibri" charset="0"/>
              </a:rPr>
              <a:t>Safe</a:t>
            </a:r>
            <a:r>
              <a:rPr lang="en-US" dirty="0" smtClean="0">
                <a:latin typeface="Calibri" charset="0"/>
              </a:rPr>
              <a:t> environments – </a:t>
            </a:r>
            <a:r>
              <a:rPr lang="en-US" dirty="0">
                <a:latin typeface="Calibri" charset="0"/>
              </a:rPr>
              <a:t>can employ social engagement </a:t>
            </a:r>
            <a:r>
              <a:rPr lang="en-US" dirty="0" smtClean="0">
                <a:latin typeface="Calibri" charset="0"/>
              </a:rPr>
              <a:t>behaviors – new myelinated </a:t>
            </a:r>
            <a:r>
              <a:rPr lang="en-US" dirty="0" err="1" smtClean="0">
                <a:latin typeface="Calibri" charset="0"/>
              </a:rPr>
              <a:t>vagus</a:t>
            </a:r>
            <a:endParaRPr lang="en-US" dirty="0">
              <a:latin typeface="Calibri" charset="0"/>
            </a:endParaRPr>
          </a:p>
          <a:p>
            <a:r>
              <a:rPr lang="en-US" b="1" dirty="0" smtClean="0">
                <a:latin typeface="Calibri" charset="0"/>
              </a:rPr>
              <a:t>Dangerous </a:t>
            </a:r>
            <a:r>
              <a:rPr lang="en-US" dirty="0" smtClean="0">
                <a:latin typeface="Calibri" charset="0"/>
              </a:rPr>
              <a:t>environments – </a:t>
            </a:r>
            <a:r>
              <a:rPr lang="en-US" dirty="0">
                <a:latin typeface="Calibri" charset="0"/>
              </a:rPr>
              <a:t>stop social engagement and </a:t>
            </a:r>
            <a:r>
              <a:rPr lang="en-US" dirty="0" smtClean="0">
                <a:latin typeface="Calibri" charset="0"/>
              </a:rPr>
              <a:t>release the </a:t>
            </a:r>
            <a:r>
              <a:rPr lang="en-US" dirty="0">
                <a:latin typeface="Calibri" charset="0"/>
              </a:rPr>
              <a:t>sympathetic system for fight or </a:t>
            </a:r>
            <a:r>
              <a:rPr lang="en-US" dirty="0" smtClean="0">
                <a:latin typeface="Calibri" charset="0"/>
              </a:rPr>
              <a:t>flight – older endocrine response system (sharks, </a:t>
            </a:r>
            <a:r>
              <a:rPr lang="en-US" dirty="0" err="1" smtClean="0">
                <a:latin typeface="Calibri" charset="0"/>
              </a:rPr>
              <a:t>etc</a:t>
            </a:r>
            <a:r>
              <a:rPr lang="en-US" dirty="0" smtClean="0">
                <a:latin typeface="Calibri" charset="0"/>
              </a:rPr>
              <a:t>)</a:t>
            </a:r>
            <a:endParaRPr lang="en-US" dirty="0">
              <a:latin typeface="Calibri" charset="0"/>
            </a:endParaRPr>
          </a:p>
          <a:p>
            <a:r>
              <a:rPr lang="en-US" b="1" dirty="0" smtClean="0">
                <a:latin typeface="Calibri" charset="0"/>
              </a:rPr>
              <a:t>Life </a:t>
            </a:r>
            <a:r>
              <a:rPr lang="en-US" dirty="0" smtClean="0">
                <a:latin typeface="Calibri" charset="0"/>
              </a:rPr>
              <a:t>threatening environments – </a:t>
            </a:r>
            <a:r>
              <a:rPr lang="en-US" dirty="0">
                <a:latin typeface="Calibri" charset="0"/>
              </a:rPr>
              <a:t>stop fight or flight and </a:t>
            </a:r>
            <a:r>
              <a:rPr lang="en-US" dirty="0" smtClean="0">
                <a:latin typeface="Calibri" charset="0"/>
              </a:rPr>
              <a:t>release the inhibition on the very old, unmyelinated </a:t>
            </a:r>
            <a:r>
              <a:rPr lang="en-US" dirty="0" err="1" smtClean="0">
                <a:latin typeface="Calibri" charset="0"/>
              </a:rPr>
              <a:t>vagus</a:t>
            </a:r>
            <a:endParaRPr lang="en-US" dirty="0">
              <a:latin typeface="Calibri" charset="0"/>
            </a:endParaRPr>
          </a:p>
        </p:txBody>
      </p:sp>
    </p:spTree>
    <p:extLst>
      <p:ext uri="{BB962C8B-B14F-4D97-AF65-F5344CB8AC3E}">
        <p14:creationId xmlns:p14="http://schemas.microsoft.com/office/powerpoint/2010/main" val="25329499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latin typeface="Calibri" charset="0"/>
              </a:rPr>
              <a:t>Cortical control</a:t>
            </a:r>
          </a:p>
        </p:txBody>
      </p:sp>
      <p:sp>
        <p:nvSpPr>
          <p:cNvPr id="47107" name="Content Placeholder 2"/>
          <p:cNvSpPr>
            <a:spLocks noGrp="1"/>
          </p:cNvSpPr>
          <p:nvPr>
            <p:ph idx="1"/>
          </p:nvPr>
        </p:nvSpPr>
        <p:spPr/>
        <p:txBody>
          <a:bodyPr>
            <a:normAutofit/>
          </a:bodyPr>
          <a:lstStyle/>
          <a:p>
            <a:endParaRPr lang="en-US" dirty="0">
              <a:latin typeface="Calibri" charset="0"/>
            </a:endParaRPr>
          </a:p>
          <a:p>
            <a:r>
              <a:rPr lang="en-US" dirty="0">
                <a:latin typeface="Calibri" charset="0"/>
              </a:rPr>
              <a:t>As the cortex developed it was able to have more control over the brainstem</a:t>
            </a:r>
          </a:p>
          <a:p>
            <a:r>
              <a:rPr lang="en-US" dirty="0">
                <a:latin typeface="Calibri" charset="0"/>
              </a:rPr>
              <a:t>We have </a:t>
            </a:r>
            <a:r>
              <a:rPr lang="ja-JP" altLang="en-US" dirty="0">
                <a:latin typeface="Calibri" charset="0"/>
              </a:rPr>
              <a:t>“</a:t>
            </a:r>
            <a:r>
              <a:rPr lang="en-US" dirty="0">
                <a:latin typeface="Calibri" charset="0"/>
              </a:rPr>
              <a:t>feature detectors</a:t>
            </a:r>
            <a:r>
              <a:rPr lang="ja-JP" altLang="en-US" dirty="0">
                <a:latin typeface="Calibri" charset="0"/>
              </a:rPr>
              <a:t>”</a:t>
            </a:r>
            <a:r>
              <a:rPr lang="en-US" dirty="0">
                <a:latin typeface="Calibri" charset="0"/>
              </a:rPr>
              <a:t> that are always evaluating the environment for the level of risk or safety</a:t>
            </a:r>
          </a:p>
          <a:p>
            <a:r>
              <a:rPr lang="en-US" dirty="0" smtClean="0">
                <a:latin typeface="Calibri" charset="0"/>
              </a:rPr>
              <a:t>Located </a:t>
            </a:r>
            <a:r>
              <a:rPr lang="en-US" dirty="0">
                <a:latin typeface="Calibri" charset="0"/>
              </a:rPr>
              <a:t>in the temporal lobe</a:t>
            </a:r>
          </a:p>
          <a:p>
            <a:r>
              <a:rPr lang="en-US" dirty="0">
                <a:latin typeface="Calibri" charset="0"/>
              </a:rPr>
              <a:t>There is a specialized area that recognizes the human </a:t>
            </a:r>
            <a:r>
              <a:rPr lang="en-US" dirty="0" smtClean="0">
                <a:latin typeface="Calibri" charset="0"/>
              </a:rPr>
              <a:t>face</a:t>
            </a:r>
          </a:p>
          <a:p>
            <a:r>
              <a:rPr lang="en-US" dirty="0" smtClean="0">
                <a:latin typeface="Calibri" charset="0"/>
              </a:rPr>
              <a:t>An experience of using your facial recognition unit:</a:t>
            </a:r>
            <a:endParaRPr lang="en-US" dirty="0">
              <a:latin typeface="Calibri" charset="0"/>
            </a:endParaRPr>
          </a:p>
        </p:txBody>
      </p:sp>
    </p:spTree>
    <p:extLst>
      <p:ext uri="{BB962C8B-B14F-4D97-AF65-F5344CB8AC3E}">
        <p14:creationId xmlns:p14="http://schemas.microsoft.com/office/powerpoint/2010/main" val="57981666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auto0"/>
          <p:cNvPicPr>
            <a:picLocks noChangeAspect="1" noChangeArrowheads="1"/>
          </p:cNvPicPr>
          <p:nvPr/>
        </p:nvPicPr>
        <p:blipFill>
          <a:blip r:embed="rId3">
            <a:extLst>
              <a:ext uri="{28A0092B-C50C-407E-A947-70E740481C1C}">
                <a14:useLocalDpi xmlns:a14="http://schemas.microsoft.com/office/drawing/2010/main" val="0"/>
              </a:ext>
            </a:extLst>
          </a:blip>
          <a:srcRect l="2029" t="1695" r="549" b="1695"/>
          <a:stretch>
            <a:fillRect/>
          </a:stretch>
        </p:blipFill>
        <p:spPr bwMode="auto">
          <a:xfrm>
            <a:off x="2895600" y="1752600"/>
            <a:ext cx="3617913" cy="4295775"/>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43538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p:txBody>
          <a:bodyPr rtlCol="0">
            <a:normAutofit fontScale="90000"/>
          </a:bodyPr>
          <a:lstStyle/>
          <a:p>
            <a:pPr fontAlgn="auto">
              <a:spcAft>
                <a:spcPts val="0"/>
              </a:spcAft>
              <a:defRPr/>
            </a:pPr>
            <a:r>
              <a:rPr lang="en-US" dirty="0">
                <a:ea typeface="+mj-ea"/>
              </a:rPr>
              <a:t>You were just using the object recognition part of your brain</a:t>
            </a:r>
          </a:p>
        </p:txBody>
      </p:sp>
      <p:sp>
        <p:nvSpPr>
          <p:cNvPr id="81925" name="Rectangle 5"/>
          <p:cNvSpPr>
            <a:spLocks noGrp="1" noChangeArrowheads="1"/>
          </p:cNvSpPr>
          <p:nvPr>
            <p:ph sz="half" idx="1"/>
          </p:nvPr>
        </p:nvSpPr>
        <p:spPr/>
        <p:txBody>
          <a:bodyPr>
            <a:normAutofit/>
          </a:bodyPr>
          <a:lstStyle/>
          <a:p>
            <a:pPr marL="0" indent="0">
              <a:buNone/>
            </a:pPr>
            <a:endParaRPr lang="en-US" sz="3200" dirty="0" smtClean="0">
              <a:solidFill>
                <a:srgbClr val="898989"/>
              </a:solidFill>
              <a:latin typeface="Calibri" charset="0"/>
            </a:endParaRPr>
          </a:p>
          <a:p>
            <a:pPr marL="0" indent="0">
              <a:buNone/>
            </a:pPr>
            <a:r>
              <a:rPr lang="en-US" sz="3200" dirty="0" smtClean="0">
                <a:solidFill>
                  <a:srgbClr val="898989"/>
                </a:solidFill>
                <a:latin typeface="Calibri" charset="0"/>
              </a:rPr>
              <a:t>Now </a:t>
            </a:r>
            <a:r>
              <a:rPr lang="en-US" sz="3200" dirty="0">
                <a:solidFill>
                  <a:srgbClr val="898989"/>
                </a:solidFill>
                <a:latin typeface="Calibri" charset="0"/>
              </a:rPr>
              <a:t>let</a:t>
            </a:r>
            <a:r>
              <a:rPr lang="ja-JP" altLang="en-US" sz="3200" dirty="0">
                <a:solidFill>
                  <a:srgbClr val="898989"/>
                </a:solidFill>
                <a:latin typeface="Calibri" charset="0"/>
              </a:rPr>
              <a:t>’</a:t>
            </a:r>
            <a:r>
              <a:rPr lang="en-US" sz="3200" dirty="0">
                <a:solidFill>
                  <a:srgbClr val="898989"/>
                </a:solidFill>
                <a:latin typeface="Calibri" charset="0"/>
              </a:rPr>
              <a:t>s switch to your facial recognition unit in your </a:t>
            </a:r>
            <a:r>
              <a:rPr lang="en-US" sz="3200" dirty="0" smtClean="0">
                <a:solidFill>
                  <a:srgbClr val="898989"/>
                </a:solidFill>
                <a:latin typeface="Calibri" charset="0"/>
              </a:rPr>
              <a:t>temporal </a:t>
            </a:r>
            <a:r>
              <a:rPr lang="en-US" sz="3200" dirty="0">
                <a:solidFill>
                  <a:srgbClr val="898989"/>
                </a:solidFill>
                <a:latin typeface="Calibri" charset="0"/>
              </a:rPr>
              <a:t>lobe…</a:t>
            </a: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71949" y="1981200"/>
            <a:ext cx="4572002" cy="3429000"/>
          </a:xfrm>
        </p:spPr>
      </p:pic>
    </p:spTree>
    <p:extLst>
      <p:ext uri="{BB962C8B-B14F-4D97-AF65-F5344CB8AC3E}">
        <p14:creationId xmlns:p14="http://schemas.microsoft.com/office/powerpoint/2010/main" val="88027931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auto0"/>
          <p:cNvPicPr>
            <a:picLocks noChangeAspect="1" noChangeArrowheads="1"/>
          </p:cNvPicPr>
          <p:nvPr/>
        </p:nvPicPr>
        <p:blipFill>
          <a:blip r:embed="rId3">
            <a:extLst>
              <a:ext uri="{28A0092B-C50C-407E-A947-70E740481C1C}">
                <a14:useLocalDpi xmlns:a14="http://schemas.microsoft.com/office/drawing/2010/main" val="0"/>
              </a:ext>
            </a:extLst>
          </a:blip>
          <a:srcRect l="1442" t="1205" r="1982" b="1205"/>
          <a:stretch>
            <a:fillRect/>
          </a:stretch>
        </p:blipFill>
        <p:spPr bwMode="auto">
          <a:xfrm>
            <a:off x="2819400" y="1722438"/>
            <a:ext cx="3429000" cy="4144962"/>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33805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uto0"/>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rot="2010667">
            <a:off x="490538" y="350838"/>
            <a:ext cx="1987550" cy="2378075"/>
          </a:xfrm>
          <a:ln w="38100" cap="sq">
            <a:solidFill>
              <a:srgbClr val="000000"/>
            </a:solidFill>
            <a:miter lim="800000"/>
            <a:headEnd/>
            <a:tailEnd/>
          </a:ln>
          <a:effectLst>
            <a:outerShdw blurRad="63500" dist="38100" dir="2700000" algn="tl" rotWithShape="0">
              <a:srgbClr val="000000">
                <a:alpha val="42999"/>
              </a:srgbClr>
            </a:outerShdw>
          </a:effectLst>
        </p:spPr>
      </p:pic>
      <p:pic>
        <p:nvPicPr>
          <p:cNvPr id="4" name="Content Placeholder 2" descr="auto0"/>
          <p:cNvPicPr>
            <a:picLocks noChangeAspect="1" noChangeArrowheads="1"/>
          </p:cNvPicPr>
          <p:nvPr/>
        </p:nvPicPr>
        <p:blipFill>
          <a:blip r:embed="rId2">
            <a:extLst>
              <a:ext uri="{28A0092B-C50C-407E-A947-70E740481C1C}">
                <a14:useLocalDpi xmlns:a14="http://schemas.microsoft.com/office/drawing/2010/main" val="0"/>
              </a:ext>
            </a:extLst>
          </a:blip>
          <a:srcRect l="2029" t="1695" r="549" b="1695"/>
          <a:stretch>
            <a:fillRect/>
          </a:stretch>
        </p:blipFill>
        <p:spPr bwMode="auto">
          <a:xfrm rot="3792263">
            <a:off x="2401094" y="1951832"/>
            <a:ext cx="1936750" cy="2297112"/>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5" name="Content Placeholder 2" descr="auto0"/>
          <p:cNvPicPr>
            <a:picLocks noChangeAspect="1" noChangeArrowheads="1"/>
          </p:cNvPicPr>
          <p:nvPr/>
        </p:nvPicPr>
        <p:blipFill>
          <a:blip r:embed="rId2">
            <a:extLst>
              <a:ext uri="{28A0092B-C50C-407E-A947-70E740481C1C}">
                <a14:useLocalDpi xmlns:a14="http://schemas.microsoft.com/office/drawing/2010/main" val="0"/>
              </a:ext>
            </a:extLst>
          </a:blip>
          <a:srcRect l="2029" t="1695" r="549" b="1695"/>
          <a:stretch>
            <a:fillRect/>
          </a:stretch>
        </p:blipFill>
        <p:spPr bwMode="auto">
          <a:xfrm rot="6027914">
            <a:off x="4572794" y="3042444"/>
            <a:ext cx="1936750" cy="2297112"/>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6" name="Content Placeholder 2" descr="auto0"/>
          <p:cNvPicPr>
            <a:picLocks noChangeAspect="1" noChangeArrowheads="1"/>
          </p:cNvPicPr>
          <p:nvPr/>
        </p:nvPicPr>
        <p:blipFill>
          <a:blip r:embed="rId2">
            <a:extLst>
              <a:ext uri="{28A0092B-C50C-407E-A947-70E740481C1C}">
                <a14:useLocalDpi xmlns:a14="http://schemas.microsoft.com/office/drawing/2010/main" val="0"/>
              </a:ext>
            </a:extLst>
          </a:blip>
          <a:srcRect l="2029" t="1695" r="549" b="1695"/>
          <a:stretch>
            <a:fillRect/>
          </a:stretch>
        </p:blipFill>
        <p:spPr bwMode="auto">
          <a:xfrm rot="7233134">
            <a:off x="6694488" y="4292600"/>
            <a:ext cx="1936750" cy="2295525"/>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8362" y="5440362"/>
            <a:ext cx="2946838" cy="461665"/>
          </a:xfrm>
          <a:prstGeom prst="rect">
            <a:avLst/>
          </a:prstGeom>
          <a:noFill/>
        </p:spPr>
        <p:txBody>
          <a:bodyPr wrap="square" rtlCol="0">
            <a:spAutoFit/>
          </a:bodyPr>
          <a:lstStyle/>
          <a:p>
            <a:r>
              <a:rPr lang="en-US" sz="2400" dirty="0" smtClean="0"/>
              <a:t>“Prosopagnosia”</a:t>
            </a:r>
            <a:endParaRPr lang="en-US" sz="2400" dirty="0"/>
          </a:p>
        </p:txBody>
      </p:sp>
    </p:spTree>
    <p:extLst>
      <p:ext uri="{BB962C8B-B14F-4D97-AF65-F5344CB8AC3E}">
        <p14:creationId xmlns:p14="http://schemas.microsoft.com/office/powerpoint/2010/main" val="2555394440"/>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962150"/>
          </a:xfrm>
        </p:spPr>
        <p:txBody>
          <a:bodyPr rtlCol="0">
            <a:normAutofit fontScale="90000"/>
          </a:bodyPr>
          <a:lstStyle/>
          <a:p>
            <a:pPr fontAlgn="auto">
              <a:spcAft>
                <a:spcPts val="0"/>
              </a:spcAft>
              <a:defRPr/>
            </a:pPr>
            <a:r>
              <a:rPr lang="en-US" sz="5400" dirty="0" smtClean="0">
                <a:ea typeface="+mj-ea"/>
              </a:rPr>
              <a:t>Phylogenetic organization of the autonomic nervous system</a:t>
            </a:r>
            <a:endParaRPr lang="en-US" dirty="0">
              <a:ea typeface="+mj-ea"/>
            </a:endParaRPr>
          </a:p>
        </p:txBody>
      </p:sp>
      <p:sp>
        <p:nvSpPr>
          <p:cNvPr id="45059" name="Content Placeholder 2"/>
          <p:cNvSpPr>
            <a:spLocks noGrp="1"/>
          </p:cNvSpPr>
          <p:nvPr>
            <p:ph idx="1"/>
          </p:nvPr>
        </p:nvSpPr>
        <p:spPr>
          <a:xfrm>
            <a:off x="457200" y="3048000"/>
            <a:ext cx="8229600" cy="3276600"/>
          </a:xfrm>
        </p:spPr>
        <p:txBody>
          <a:bodyPr>
            <a:normAutofit/>
          </a:bodyPr>
          <a:lstStyle/>
          <a:p>
            <a:r>
              <a:rPr lang="en-US" dirty="0">
                <a:latin typeface="Calibri" charset="0"/>
              </a:rPr>
              <a:t>The three circuits developed through evolution</a:t>
            </a:r>
          </a:p>
          <a:p>
            <a:r>
              <a:rPr lang="en-US" dirty="0">
                <a:latin typeface="Calibri" charset="0"/>
              </a:rPr>
              <a:t>The newest mammalian circuit – </a:t>
            </a:r>
            <a:r>
              <a:rPr lang="en-US" b="1" dirty="0">
                <a:latin typeface="Calibri" charset="0"/>
              </a:rPr>
              <a:t>myelinated </a:t>
            </a:r>
            <a:r>
              <a:rPr lang="en-US" b="1" dirty="0" err="1">
                <a:latin typeface="Calibri" charset="0"/>
              </a:rPr>
              <a:t>V</a:t>
            </a:r>
            <a:r>
              <a:rPr lang="en-US" b="1" dirty="0" err="1" smtClean="0">
                <a:latin typeface="Calibri" charset="0"/>
              </a:rPr>
              <a:t>agus</a:t>
            </a:r>
            <a:r>
              <a:rPr lang="en-US" dirty="0" smtClean="0">
                <a:latin typeface="Calibri" charset="0"/>
              </a:rPr>
              <a:t> (social engagement)</a:t>
            </a:r>
            <a:endParaRPr lang="en-US" dirty="0">
              <a:latin typeface="Calibri" charset="0"/>
            </a:endParaRPr>
          </a:p>
          <a:p>
            <a:r>
              <a:rPr lang="en-US" dirty="0">
                <a:latin typeface="Calibri" charset="0"/>
              </a:rPr>
              <a:t>The older bony fish circuit – </a:t>
            </a:r>
            <a:r>
              <a:rPr lang="en-US" b="1" dirty="0">
                <a:latin typeface="Calibri" charset="0"/>
              </a:rPr>
              <a:t>sympathetic system </a:t>
            </a:r>
            <a:r>
              <a:rPr lang="en-US" dirty="0">
                <a:latin typeface="Calibri" charset="0"/>
              </a:rPr>
              <a:t>(fight or flight)</a:t>
            </a:r>
          </a:p>
          <a:p>
            <a:r>
              <a:rPr lang="en-US" dirty="0">
                <a:latin typeface="Calibri" charset="0"/>
              </a:rPr>
              <a:t>The oldest reptilian circuit – </a:t>
            </a:r>
            <a:r>
              <a:rPr lang="en-US" b="1" dirty="0">
                <a:latin typeface="Calibri" charset="0"/>
              </a:rPr>
              <a:t>unmyelinated </a:t>
            </a:r>
            <a:r>
              <a:rPr lang="en-US" b="1" dirty="0" err="1">
                <a:latin typeface="Calibri" charset="0"/>
              </a:rPr>
              <a:t>V</a:t>
            </a:r>
            <a:r>
              <a:rPr lang="en-US" b="1" dirty="0" err="1" smtClean="0">
                <a:latin typeface="Calibri" charset="0"/>
              </a:rPr>
              <a:t>agus</a:t>
            </a:r>
            <a:r>
              <a:rPr lang="en-US" b="1" dirty="0" smtClean="0">
                <a:latin typeface="Calibri" charset="0"/>
              </a:rPr>
              <a:t> </a:t>
            </a:r>
            <a:r>
              <a:rPr lang="en-US" dirty="0">
                <a:latin typeface="Calibri" charset="0"/>
              </a:rPr>
              <a:t>(disappear)</a:t>
            </a:r>
            <a:endParaRPr lang="en-US" b="1" dirty="0">
              <a:latin typeface="Calibri" charset="0"/>
            </a:endParaRPr>
          </a:p>
        </p:txBody>
      </p:sp>
    </p:spTree>
    <p:extLst>
      <p:ext uri="{BB962C8B-B14F-4D97-AF65-F5344CB8AC3E}">
        <p14:creationId xmlns:p14="http://schemas.microsoft.com/office/powerpoint/2010/main" val="60739872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609600"/>
            <a:ext cx="8001000" cy="1371600"/>
          </a:xfrm>
        </p:spPr>
        <p:txBody>
          <a:bodyPr/>
          <a:lstStyle/>
          <a:p>
            <a:r>
              <a:rPr lang="en-US" sz="4000" dirty="0" smtClean="0">
                <a:latin typeface="Calibri" charset="0"/>
              </a:rPr>
              <a:t>Behaviors </a:t>
            </a:r>
            <a:r>
              <a:rPr lang="en-US" sz="4000" b="1" dirty="0" smtClean="0">
                <a:latin typeface="Calibri" charset="0"/>
              </a:rPr>
              <a:t>emerge</a:t>
            </a:r>
            <a:r>
              <a:rPr lang="en-US" sz="4000" dirty="0" smtClean="0">
                <a:latin typeface="Calibri" charset="0"/>
              </a:rPr>
              <a:t> out of our physiological state….</a:t>
            </a:r>
            <a:endParaRPr lang="en-US" sz="4000" dirty="0">
              <a:latin typeface="Calibri" charset="0"/>
            </a:endParaRPr>
          </a:p>
        </p:txBody>
      </p:sp>
      <p:sp>
        <p:nvSpPr>
          <p:cNvPr id="46083" name="Content Placeholder 2"/>
          <p:cNvSpPr>
            <a:spLocks noGrp="1"/>
          </p:cNvSpPr>
          <p:nvPr>
            <p:ph idx="1"/>
          </p:nvPr>
        </p:nvSpPr>
        <p:spPr/>
        <p:txBody>
          <a:bodyPr/>
          <a:lstStyle/>
          <a:p>
            <a:endParaRPr lang="en-US" dirty="0">
              <a:latin typeface="Calibri" charset="0"/>
            </a:endParaRPr>
          </a:p>
          <a:p>
            <a:r>
              <a:rPr lang="en-US" b="1" dirty="0">
                <a:latin typeface="Calibri" charset="0"/>
              </a:rPr>
              <a:t>Social communication</a:t>
            </a:r>
            <a:r>
              <a:rPr lang="en-US" dirty="0">
                <a:latin typeface="Calibri" charset="0"/>
              </a:rPr>
              <a:t>: facial expression, vocalization, </a:t>
            </a:r>
            <a:r>
              <a:rPr lang="en-US" dirty="0" smtClean="0">
                <a:latin typeface="Calibri" charset="0"/>
              </a:rPr>
              <a:t>listening</a:t>
            </a:r>
            <a:endParaRPr lang="en-US" dirty="0">
              <a:latin typeface="Calibri" charset="0"/>
            </a:endParaRPr>
          </a:p>
          <a:p>
            <a:r>
              <a:rPr lang="en-US" b="1" dirty="0">
                <a:latin typeface="Calibri" charset="0"/>
              </a:rPr>
              <a:t>Mobilization</a:t>
            </a:r>
            <a:r>
              <a:rPr lang="en-US" dirty="0">
                <a:latin typeface="Calibri" charset="0"/>
              </a:rPr>
              <a:t>: fight or flight behaviors</a:t>
            </a:r>
          </a:p>
          <a:p>
            <a:r>
              <a:rPr lang="en-US" b="1" dirty="0">
                <a:latin typeface="Calibri" charset="0"/>
              </a:rPr>
              <a:t>Immobilization</a:t>
            </a:r>
            <a:r>
              <a:rPr lang="en-US" dirty="0">
                <a:latin typeface="Calibri" charset="0"/>
              </a:rPr>
              <a:t>: shut down, disappearing, feigning </a:t>
            </a:r>
            <a:r>
              <a:rPr lang="en-US" dirty="0" smtClean="0">
                <a:latin typeface="Calibri" charset="0"/>
              </a:rPr>
              <a:t>death</a:t>
            </a:r>
          </a:p>
          <a:p>
            <a:endParaRPr lang="en-US" dirty="0">
              <a:latin typeface="Calibri" charset="0"/>
            </a:endParaRPr>
          </a:p>
          <a:p>
            <a:pPr marL="0" indent="0">
              <a:buNone/>
            </a:pPr>
            <a:r>
              <a:rPr lang="en-US" sz="4000" dirty="0" smtClean="0">
                <a:solidFill>
                  <a:schemeClr val="tx2"/>
                </a:solidFill>
                <a:latin typeface="Calibri" charset="0"/>
              </a:rPr>
              <a:t>…depending on our unconscious assessment of the environment</a:t>
            </a:r>
            <a:endParaRPr lang="en-US" sz="4000" dirty="0">
              <a:solidFill>
                <a:schemeClr val="tx2"/>
              </a:solidFill>
              <a:latin typeface="Calibri" charset="0"/>
            </a:endParaRPr>
          </a:p>
        </p:txBody>
      </p:sp>
    </p:spTree>
    <p:extLst>
      <p:ext uri="{BB962C8B-B14F-4D97-AF65-F5344CB8AC3E}">
        <p14:creationId xmlns:p14="http://schemas.microsoft.com/office/powerpoint/2010/main" val="150231912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en-US" sz="4000" dirty="0">
                <a:latin typeface="Calibri" charset="0"/>
              </a:rPr>
              <a:t>When we assess a safe environment our </a:t>
            </a:r>
            <a:r>
              <a:rPr lang="en-US" sz="4000" dirty="0" smtClean="0">
                <a:latin typeface="Calibri" charset="0"/>
              </a:rPr>
              <a:t>ventral, myelinated </a:t>
            </a:r>
            <a:r>
              <a:rPr lang="en-US" sz="4000" dirty="0" err="1">
                <a:latin typeface="Calibri" charset="0"/>
              </a:rPr>
              <a:t>V</a:t>
            </a:r>
            <a:r>
              <a:rPr lang="en-US" sz="4000" dirty="0" err="1" smtClean="0">
                <a:latin typeface="Calibri" charset="0"/>
              </a:rPr>
              <a:t>agus</a:t>
            </a:r>
            <a:r>
              <a:rPr lang="en-US" sz="4000" dirty="0" smtClean="0">
                <a:latin typeface="Calibri" charset="0"/>
              </a:rPr>
              <a:t> </a:t>
            </a:r>
            <a:r>
              <a:rPr lang="en-US" sz="4000" dirty="0">
                <a:latin typeface="Calibri" charset="0"/>
              </a:rPr>
              <a:t>is active</a:t>
            </a:r>
          </a:p>
        </p:txBody>
      </p:sp>
      <p:sp>
        <p:nvSpPr>
          <p:cNvPr id="52227" name="Content Placeholder 8"/>
          <p:cNvSpPr>
            <a:spLocks noGrp="1"/>
          </p:cNvSpPr>
          <p:nvPr>
            <p:ph idx="1"/>
          </p:nvPr>
        </p:nvSpPr>
        <p:spPr/>
        <p:txBody>
          <a:bodyPr/>
          <a:lstStyle/>
          <a:p>
            <a:endParaRPr lang="en-US" dirty="0" smtClean="0">
              <a:latin typeface="Calibri" charset="0"/>
            </a:endParaRPr>
          </a:p>
          <a:p>
            <a:r>
              <a:rPr lang="en-US" dirty="0" smtClean="0">
                <a:latin typeface="Calibri" charset="0"/>
              </a:rPr>
              <a:t>This </a:t>
            </a:r>
            <a:r>
              <a:rPr lang="en-US" dirty="0">
                <a:latin typeface="Calibri" charset="0"/>
              </a:rPr>
              <a:t>is a myelinated circuit that developed in mammals</a:t>
            </a:r>
          </a:p>
          <a:p>
            <a:r>
              <a:rPr lang="en-US" dirty="0">
                <a:latin typeface="Calibri" charset="0"/>
              </a:rPr>
              <a:t>Innervates the muscles of the face, middle ear muscles, larynx, pharynx</a:t>
            </a:r>
          </a:p>
          <a:p>
            <a:r>
              <a:rPr lang="en-US" dirty="0">
                <a:latin typeface="Calibri" charset="0"/>
              </a:rPr>
              <a:t>Allows for social engagement</a:t>
            </a:r>
          </a:p>
          <a:p>
            <a:r>
              <a:rPr lang="en-US" dirty="0">
                <a:latin typeface="Calibri" charset="0"/>
              </a:rPr>
              <a:t>Allows us to hear human speech</a:t>
            </a:r>
          </a:p>
          <a:p>
            <a:r>
              <a:rPr lang="en-US" dirty="0">
                <a:latin typeface="Calibri" charset="0"/>
              </a:rPr>
              <a:t>Gives our voice prosody</a:t>
            </a:r>
          </a:p>
          <a:p>
            <a:r>
              <a:rPr lang="en-US" b="1" dirty="0">
                <a:latin typeface="Calibri" charset="0"/>
              </a:rPr>
              <a:t>Inhibits</a:t>
            </a:r>
            <a:r>
              <a:rPr lang="en-US" dirty="0">
                <a:latin typeface="Calibri" charset="0"/>
              </a:rPr>
              <a:t> the older defensive circuits</a:t>
            </a:r>
          </a:p>
        </p:txBody>
      </p:sp>
    </p:spTree>
    <p:extLst>
      <p:ext uri="{BB962C8B-B14F-4D97-AF65-F5344CB8AC3E}">
        <p14:creationId xmlns:p14="http://schemas.microsoft.com/office/powerpoint/2010/main" val="156824383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a:bodyPr>
          <a:lstStyle/>
          <a:p>
            <a:r>
              <a:rPr lang="en-US" sz="3600" dirty="0">
                <a:latin typeface="Calibri" charset="0"/>
              </a:rPr>
              <a:t>When we assess a dangerous environment our sympathetic system is active</a:t>
            </a:r>
          </a:p>
        </p:txBody>
      </p:sp>
      <p:sp>
        <p:nvSpPr>
          <p:cNvPr id="55299" name="Content Placeholder 2"/>
          <p:cNvSpPr>
            <a:spLocks noGrp="1"/>
          </p:cNvSpPr>
          <p:nvPr>
            <p:ph idx="1"/>
          </p:nvPr>
        </p:nvSpPr>
        <p:spPr/>
        <p:txBody>
          <a:bodyPr/>
          <a:lstStyle/>
          <a:p>
            <a:endParaRPr lang="en-US" dirty="0">
              <a:latin typeface="Calibri" charset="0"/>
            </a:endParaRPr>
          </a:p>
          <a:p>
            <a:r>
              <a:rPr lang="en-US" dirty="0" smtClean="0">
                <a:latin typeface="Calibri" charset="0"/>
              </a:rPr>
              <a:t>The </a:t>
            </a:r>
            <a:r>
              <a:rPr lang="en-US" dirty="0">
                <a:latin typeface="Calibri" charset="0"/>
              </a:rPr>
              <a:t>ventral myelinated </a:t>
            </a:r>
            <a:r>
              <a:rPr lang="en-US" dirty="0" err="1" smtClean="0">
                <a:latin typeface="Calibri" charset="0"/>
              </a:rPr>
              <a:t>Vagus</a:t>
            </a:r>
            <a:r>
              <a:rPr lang="en-US" dirty="0" smtClean="0">
                <a:latin typeface="Calibri" charset="0"/>
              </a:rPr>
              <a:t> shuts down</a:t>
            </a:r>
            <a:endParaRPr lang="en-US" dirty="0">
              <a:latin typeface="Calibri" charset="0"/>
            </a:endParaRPr>
          </a:p>
          <a:p>
            <a:r>
              <a:rPr lang="en-US" dirty="0">
                <a:latin typeface="Calibri" charset="0"/>
              </a:rPr>
              <a:t>Heart rate increases</a:t>
            </a:r>
          </a:p>
          <a:p>
            <a:r>
              <a:rPr lang="en-US" dirty="0">
                <a:latin typeface="Calibri" charset="0"/>
              </a:rPr>
              <a:t>Blood flow is to the muscles and away from viscera</a:t>
            </a:r>
          </a:p>
          <a:p>
            <a:r>
              <a:rPr lang="en-US" dirty="0">
                <a:latin typeface="Calibri" charset="0"/>
              </a:rPr>
              <a:t>Social engagement system is not </a:t>
            </a:r>
            <a:r>
              <a:rPr lang="en-US" dirty="0" smtClean="0">
                <a:latin typeface="Calibri" charset="0"/>
              </a:rPr>
              <a:t>working</a:t>
            </a:r>
          </a:p>
          <a:p>
            <a:r>
              <a:rPr lang="en-US" dirty="0" smtClean="0">
                <a:latin typeface="Calibri" charset="0"/>
              </a:rPr>
              <a:t>We are ready to run or fight</a:t>
            </a:r>
          </a:p>
          <a:p>
            <a:r>
              <a:rPr lang="en-US" dirty="0" smtClean="0">
                <a:latin typeface="Calibri" charset="0"/>
              </a:rPr>
              <a:t>Face is flat</a:t>
            </a:r>
            <a:endParaRPr lang="en-US" dirty="0">
              <a:latin typeface="Calibri" charset="0"/>
            </a:endParaRPr>
          </a:p>
        </p:txBody>
      </p:sp>
    </p:spTree>
    <p:extLst>
      <p:ext uri="{BB962C8B-B14F-4D97-AF65-F5344CB8AC3E}">
        <p14:creationId xmlns:p14="http://schemas.microsoft.com/office/powerpoint/2010/main" val="3283968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val 2"/>
          <p:cNvSpPr>
            <a:spLocks noChangeArrowheads="1"/>
          </p:cNvSpPr>
          <p:nvPr/>
        </p:nvSpPr>
        <p:spPr bwMode="auto">
          <a:xfrm>
            <a:off x="747889" y="4627563"/>
            <a:ext cx="1594556" cy="1841500"/>
          </a:xfrm>
          <a:prstGeom prst="ellipse">
            <a:avLst/>
          </a:prstGeom>
          <a:solidFill>
            <a:srgbClr val="D1CD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63491" name="Rectangle 3"/>
          <p:cNvSpPr>
            <a:spLocks noGrp="1" noChangeArrowheads="1"/>
          </p:cNvSpPr>
          <p:nvPr>
            <p:ph type="title"/>
          </p:nvPr>
        </p:nvSpPr>
        <p:spPr>
          <a:xfrm>
            <a:off x="575734" y="609600"/>
            <a:ext cx="8398933" cy="1143000"/>
          </a:xfrm>
        </p:spPr>
        <p:txBody>
          <a:bodyPr/>
          <a:lstStyle/>
          <a:p>
            <a:pPr>
              <a:defRPr/>
            </a:pPr>
            <a:r>
              <a:rPr lang="en-US" sz="3600" dirty="0" smtClean="0">
                <a:solidFill>
                  <a:srgbClr val="FFFF00"/>
                </a:solidFill>
                <a:latin typeface="Arial Black" charset="0"/>
                <a:ea typeface="+mj-ea"/>
                <a:cs typeface="+mj-cs"/>
              </a:rPr>
              <a:t>ACE Score vs. Intravenous Drug Use</a:t>
            </a:r>
          </a:p>
        </p:txBody>
      </p:sp>
      <p:graphicFrame>
        <p:nvGraphicFramePr>
          <p:cNvPr id="56323" name="Object 4">
            <a:hlinkClick r:id="" action="ppaction://ole?verb=0"/>
          </p:cNvPr>
          <p:cNvGraphicFramePr>
            <a:graphicFrameLocks/>
          </p:cNvGraphicFramePr>
          <p:nvPr/>
        </p:nvGraphicFramePr>
        <p:xfrm>
          <a:off x="688630" y="1752600"/>
          <a:ext cx="7793567" cy="4146550"/>
        </p:xfrm>
        <a:graphic>
          <a:graphicData uri="http://schemas.openxmlformats.org/presentationml/2006/ole">
            <mc:AlternateContent xmlns:mc="http://schemas.openxmlformats.org/markup-compatibility/2006">
              <mc:Choice xmlns:v="urn:schemas-microsoft-com:vml" Requires="v">
                <p:oleObj spid="_x0000_s3178" name="Chart" r:id="rId4" imgW="8743925" imgH="4114867" progId="MSGraph.Chart.8">
                  <p:embed followColorScheme="full"/>
                </p:oleObj>
              </mc:Choice>
              <mc:Fallback>
                <p:oleObj name="Chart" r:id="rId4" imgW="8743925" imgH="4114867" progId="MSGraph.Chart.8">
                  <p:embed followColorScheme="full"/>
                  <p:pic>
                    <p:nvPicPr>
                      <p:cNvPr id="0" name=""/>
                      <p:cNvPicPr>
                        <a:picLocks noChangeArrowheads="1"/>
                      </p:cNvPicPr>
                      <p:nvPr/>
                    </p:nvPicPr>
                    <p:blipFill>
                      <a:blip r:embed="rId5"/>
                      <a:srcRect/>
                      <a:stretch>
                        <a:fillRect/>
                      </a:stretch>
                    </p:blipFill>
                    <p:spPr bwMode="auto">
                      <a:xfrm>
                        <a:off x="688630" y="1752600"/>
                        <a:ext cx="7793567" cy="41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6324" name="Object 5">
            <a:hlinkClick r:id="" action="ppaction://ole?verb=0"/>
          </p:cNvPr>
          <p:cNvGraphicFramePr>
            <a:graphicFrameLocks/>
          </p:cNvGraphicFramePr>
          <p:nvPr/>
        </p:nvGraphicFramePr>
        <p:xfrm>
          <a:off x="839612" y="4876800"/>
          <a:ext cx="1485900" cy="503238"/>
        </p:xfrm>
        <a:graphic>
          <a:graphicData uri="http://schemas.openxmlformats.org/presentationml/2006/ole">
            <mc:AlternateContent xmlns:mc="http://schemas.openxmlformats.org/markup-compatibility/2006">
              <mc:Choice xmlns:v="urn:schemas-microsoft-com:vml" Requires="v">
                <p:oleObj spid="_x0000_s3179" name="Clip" r:id="rId6" imgW="1671638" imgH="503238" progId="MS_ClipArt_Gallery.2">
                  <p:embed/>
                </p:oleObj>
              </mc:Choice>
              <mc:Fallback>
                <p:oleObj name="Clip" r:id="rId6" imgW="1671638" imgH="503238"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612" y="4876800"/>
                        <a:ext cx="14859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56325" name="Group 12"/>
          <p:cNvGrpSpPr>
            <a:grpSpLocks/>
          </p:cNvGrpSpPr>
          <p:nvPr/>
        </p:nvGrpSpPr>
        <p:grpSpPr bwMode="auto">
          <a:xfrm>
            <a:off x="1420997" y="5103813"/>
            <a:ext cx="572911" cy="1257300"/>
            <a:chOff x="1007" y="3215"/>
            <a:chExt cx="406" cy="792"/>
          </a:xfrm>
        </p:grpSpPr>
        <p:sp>
          <p:nvSpPr>
            <p:cNvPr id="63494" name="Freeform 6"/>
            <p:cNvSpPr>
              <a:spLocks/>
            </p:cNvSpPr>
            <p:nvPr/>
          </p:nvSpPr>
          <p:spPr bwMode="auto">
            <a:xfrm>
              <a:off x="1133" y="3335"/>
              <a:ext cx="130" cy="164"/>
            </a:xfrm>
            <a:custGeom>
              <a:avLst/>
              <a:gdLst>
                <a:gd name="T0" fmla="*/ 76 w 130"/>
                <a:gd name="T1" fmla="*/ 0 h 164"/>
                <a:gd name="T2" fmla="*/ 93 w 130"/>
                <a:gd name="T3" fmla="*/ 2 h 164"/>
                <a:gd name="T4" fmla="*/ 109 w 130"/>
                <a:gd name="T5" fmla="*/ 10 h 164"/>
                <a:gd name="T6" fmla="*/ 119 w 130"/>
                <a:gd name="T7" fmla="*/ 22 h 164"/>
                <a:gd name="T8" fmla="*/ 126 w 130"/>
                <a:gd name="T9" fmla="*/ 41 h 164"/>
                <a:gd name="T10" fmla="*/ 129 w 130"/>
                <a:gd name="T11" fmla="*/ 73 h 164"/>
                <a:gd name="T12" fmla="*/ 122 w 130"/>
                <a:gd name="T13" fmla="*/ 104 h 164"/>
                <a:gd name="T14" fmla="*/ 113 w 130"/>
                <a:gd name="T15" fmla="*/ 127 h 164"/>
                <a:gd name="T16" fmla="*/ 99 w 130"/>
                <a:gd name="T17" fmla="*/ 146 h 164"/>
                <a:gd name="T18" fmla="*/ 85 w 130"/>
                <a:gd name="T19" fmla="*/ 158 h 164"/>
                <a:gd name="T20" fmla="*/ 69 w 130"/>
                <a:gd name="T21" fmla="*/ 163 h 164"/>
                <a:gd name="T22" fmla="*/ 53 w 130"/>
                <a:gd name="T23" fmla="*/ 160 h 164"/>
                <a:gd name="T24" fmla="*/ 45 w 130"/>
                <a:gd name="T25" fmla="*/ 150 h 164"/>
                <a:gd name="T26" fmla="*/ 33 w 130"/>
                <a:gd name="T27" fmla="*/ 134 h 164"/>
                <a:gd name="T28" fmla="*/ 29 w 130"/>
                <a:gd name="T29" fmla="*/ 102 h 164"/>
                <a:gd name="T30" fmla="*/ 33 w 130"/>
                <a:gd name="T31" fmla="*/ 69 h 164"/>
                <a:gd name="T32" fmla="*/ 35 w 130"/>
                <a:gd name="T33" fmla="*/ 64 h 164"/>
                <a:gd name="T34" fmla="*/ 0 w 130"/>
                <a:gd name="T35" fmla="*/ 30 h 164"/>
                <a:gd name="T36" fmla="*/ 0 w 130"/>
                <a:gd name="T37" fmla="*/ 14 h 164"/>
                <a:gd name="T38" fmla="*/ 5 w 130"/>
                <a:gd name="T39" fmla="*/ 12 h 164"/>
                <a:gd name="T40" fmla="*/ 41 w 130"/>
                <a:gd name="T41" fmla="*/ 52 h 164"/>
                <a:gd name="T42" fmla="*/ 45 w 130"/>
                <a:gd name="T43" fmla="*/ 33 h 164"/>
                <a:gd name="T44" fmla="*/ 57 w 130"/>
                <a:gd name="T45" fmla="*/ 12 h 164"/>
                <a:gd name="T46" fmla="*/ 69 w 130"/>
                <a:gd name="T47" fmla="*/ 4 h 164"/>
                <a:gd name="T48" fmla="*/ 76 w 130"/>
                <a:gd name="T49" fmla="*/ 0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4">
                  <a:moveTo>
                    <a:pt x="76" y="0"/>
                  </a:moveTo>
                  <a:lnTo>
                    <a:pt x="93" y="2"/>
                  </a:lnTo>
                  <a:lnTo>
                    <a:pt x="109" y="10"/>
                  </a:lnTo>
                  <a:lnTo>
                    <a:pt x="119" y="22"/>
                  </a:lnTo>
                  <a:lnTo>
                    <a:pt x="126" y="41"/>
                  </a:lnTo>
                  <a:lnTo>
                    <a:pt x="129" y="73"/>
                  </a:lnTo>
                  <a:lnTo>
                    <a:pt x="122" y="104"/>
                  </a:lnTo>
                  <a:lnTo>
                    <a:pt x="113" y="127"/>
                  </a:lnTo>
                  <a:lnTo>
                    <a:pt x="99" y="146"/>
                  </a:lnTo>
                  <a:lnTo>
                    <a:pt x="85" y="158"/>
                  </a:lnTo>
                  <a:lnTo>
                    <a:pt x="69" y="163"/>
                  </a:lnTo>
                  <a:lnTo>
                    <a:pt x="53" y="160"/>
                  </a:lnTo>
                  <a:lnTo>
                    <a:pt x="45" y="150"/>
                  </a:lnTo>
                  <a:lnTo>
                    <a:pt x="33" y="134"/>
                  </a:lnTo>
                  <a:lnTo>
                    <a:pt x="29" y="102"/>
                  </a:lnTo>
                  <a:lnTo>
                    <a:pt x="33" y="69"/>
                  </a:lnTo>
                  <a:lnTo>
                    <a:pt x="35" y="64"/>
                  </a:lnTo>
                  <a:lnTo>
                    <a:pt x="0" y="30"/>
                  </a:lnTo>
                  <a:lnTo>
                    <a:pt x="0" y="14"/>
                  </a:lnTo>
                  <a:lnTo>
                    <a:pt x="5" y="12"/>
                  </a:lnTo>
                  <a:lnTo>
                    <a:pt x="41" y="52"/>
                  </a:lnTo>
                  <a:lnTo>
                    <a:pt x="45" y="33"/>
                  </a:lnTo>
                  <a:lnTo>
                    <a:pt x="57" y="12"/>
                  </a:lnTo>
                  <a:lnTo>
                    <a:pt x="69" y="4"/>
                  </a:lnTo>
                  <a:lnTo>
                    <a:pt x="76"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63495" name="Freeform 7"/>
            <p:cNvSpPr>
              <a:spLocks/>
            </p:cNvSpPr>
            <p:nvPr/>
          </p:nvSpPr>
          <p:spPr bwMode="auto">
            <a:xfrm>
              <a:off x="1266" y="3215"/>
              <a:ext cx="147" cy="340"/>
            </a:xfrm>
            <a:custGeom>
              <a:avLst/>
              <a:gdLst>
                <a:gd name="T0" fmla="*/ 31 w 147"/>
                <a:gd name="T1" fmla="*/ 280 h 340"/>
                <a:gd name="T2" fmla="*/ 19 w 147"/>
                <a:gd name="T3" fmla="*/ 293 h 340"/>
                <a:gd name="T4" fmla="*/ 4 w 147"/>
                <a:gd name="T5" fmla="*/ 308 h 340"/>
                <a:gd name="T6" fmla="*/ 0 w 147"/>
                <a:gd name="T7" fmla="*/ 330 h 340"/>
                <a:gd name="T8" fmla="*/ 8 w 147"/>
                <a:gd name="T9" fmla="*/ 339 h 340"/>
                <a:gd name="T10" fmla="*/ 21 w 147"/>
                <a:gd name="T11" fmla="*/ 339 h 340"/>
                <a:gd name="T12" fmla="*/ 35 w 147"/>
                <a:gd name="T13" fmla="*/ 326 h 340"/>
                <a:gd name="T14" fmla="*/ 52 w 147"/>
                <a:gd name="T15" fmla="*/ 299 h 340"/>
                <a:gd name="T16" fmla="*/ 61 w 147"/>
                <a:gd name="T17" fmla="*/ 270 h 340"/>
                <a:gd name="T18" fmla="*/ 72 w 147"/>
                <a:gd name="T19" fmla="*/ 249 h 340"/>
                <a:gd name="T20" fmla="*/ 88 w 147"/>
                <a:gd name="T21" fmla="*/ 220 h 340"/>
                <a:gd name="T22" fmla="*/ 105 w 147"/>
                <a:gd name="T23" fmla="*/ 203 h 340"/>
                <a:gd name="T24" fmla="*/ 110 w 147"/>
                <a:gd name="T25" fmla="*/ 163 h 340"/>
                <a:gd name="T26" fmla="*/ 114 w 147"/>
                <a:gd name="T27" fmla="*/ 136 h 340"/>
                <a:gd name="T28" fmla="*/ 114 w 147"/>
                <a:gd name="T29" fmla="*/ 111 h 340"/>
                <a:gd name="T30" fmla="*/ 121 w 147"/>
                <a:gd name="T31" fmla="*/ 77 h 340"/>
                <a:gd name="T32" fmla="*/ 132 w 147"/>
                <a:gd name="T33" fmla="*/ 65 h 340"/>
                <a:gd name="T34" fmla="*/ 146 w 147"/>
                <a:gd name="T35" fmla="*/ 8 h 340"/>
                <a:gd name="T36" fmla="*/ 129 w 147"/>
                <a:gd name="T37" fmla="*/ 0 h 340"/>
                <a:gd name="T38" fmla="*/ 103 w 147"/>
                <a:gd name="T39" fmla="*/ 2 h 340"/>
                <a:gd name="T40" fmla="*/ 101 w 147"/>
                <a:gd name="T41" fmla="*/ 44 h 340"/>
                <a:gd name="T42" fmla="*/ 78 w 147"/>
                <a:gd name="T43" fmla="*/ 35 h 340"/>
                <a:gd name="T44" fmla="*/ 70 w 147"/>
                <a:gd name="T45" fmla="*/ 42 h 340"/>
                <a:gd name="T46" fmla="*/ 92 w 147"/>
                <a:gd name="T47" fmla="*/ 60 h 340"/>
                <a:gd name="T48" fmla="*/ 92 w 147"/>
                <a:gd name="T49" fmla="*/ 83 h 340"/>
                <a:gd name="T50" fmla="*/ 95 w 147"/>
                <a:gd name="T51" fmla="*/ 108 h 340"/>
                <a:gd name="T52" fmla="*/ 95 w 147"/>
                <a:gd name="T53" fmla="*/ 138 h 340"/>
                <a:gd name="T54" fmla="*/ 92 w 147"/>
                <a:gd name="T55" fmla="*/ 163 h 340"/>
                <a:gd name="T56" fmla="*/ 78 w 147"/>
                <a:gd name="T57" fmla="*/ 188 h 340"/>
                <a:gd name="T58" fmla="*/ 63 w 147"/>
                <a:gd name="T59" fmla="*/ 236 h 340"/>
                <a:gd name="T60" fmla="*/ 50 w 147"/>
                <a:gd name="T61" fmla="*/ 257 h 340"/>
                <a:gd name="T62" fmla="*/ 31 w 147"/>
                <a:gd name="T63" fmla="*/ 280 h 3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7" h="340">
                  <a:moveTo>
                    <a:pt x="31" y="280"/>
                  </a:moveTo>
                  <a:lnTo>
                    <a:pt x="19" y="293"/>
                  </a:lnTo>
                  <a:lnTo>
                    <a:pt x="4" y="308"/>
                  </a:lnTo>
                  <a:lnTo>
                    <a:pt x="0" y="330"/>
                  </a:lnTo>
                  <a:lnTo>
                    <a:pt x="8" y="339"/>
                  </a:lnTo>
                  <a:lnTo>
                    <a:pt x="21" y="339"/>
                  </a:lnTo>
                  <a:lnTo>
                    <a:pt x="35" y="326"/>
                  </a:lnTo>
                  <a:lnTo>
                    <a:pt x="52" y="299"/>
                  </a:lnTo>
                  <a:lnTo>
                    <a:pt x="61" y="270"/>
                  </a:lnTo>
                  <a:lnTo>
                    <a:pt x="72" y="249"/>
                  </a:lnTo>
                  <a:lnTo>
                    <a:pt x="88" y="220"/>
                  </a:lnTo>
                  <a:lnTo>
                    <a:pt x="105" y="203"/>
                  </a:lnTo>
                  <a:lnTo>
                    <a:pt x="110" y="163"/>
                  </a:lnTo>
                  <a:lnTo>
                    <a:pt x="114" y="136"/>
                  </a:lnTo>
                  <a:lnTo>
                    <a:pt x="114" y="111"/>
                  </a:lnTo>
                  <a:lnTo>
                    <a:pt x="121" y="77"/>
                  </a:lnTo>
                  <a:lnTo>
                    <a:pt x="132" y="65"/>
                  </a:lnTo>
                  <a:lnTo>
                    <a:pt x="146" y="8"/>
                  </a:lnTo>
                  <a:lnTo>
                    <a:pt x="129" y="0"/>
                  </a:lnTo>
                  <a:lnTo>
                    <a:pt x="103" y="2"/>
                  </a:lnTo>
                  <a:lnTo>
                    <a:pt x="101" y="44"/>
                  </a:lnTo>
                  <a:lnTo>
                    <a:pt x="78" y="35"/>
                  </a:lnTo>
                  <a:lnTo>
                    <a:pt x="70" y="42"/>
                  </a:lnTo>
                  <a:lnTo>
                    <a:pt x="92" y="60"/>
                  </a:lnTo>
                  <a:lnTo>
                    <a:pt x="92" y="83"/>
                  </a:lnTo>
                  <a:lnTo>
                    <a:pt x="95" y="108"/>
                  </a:lnTo>
                  <a:lnTo>
                    <a:pt x="95" y="138"/>
                  </a:lnTo>
                  <a:lnTo>
                    <a:pt x="92" y="163"/>
                  </a:lnTo>
                  <a:lnTo>
                    <a:pt x="78" y="188"/>
                  </a:lnTo>
                  <a:lnTo>
                    <a:pt x="63" y="236"/>
                  </a:lnTo>
                  <a:lnTo>
                    <a:pt x="50" y="257"/>
                  </a:lnTo>
                  <a:lnTo>
                    <a:pt x="31" y="28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63496" name="Freeform 8"/>
            <p:cNvSpPr>
              <a:spLocks/>
            </p:cNvSpPr>
            <p:nvPr/>
          </p:nvSpPr>
          <p:spPr bwMode="auto">
            <a:xfrm>
              <a:off x="1007" y="3232"/>
              <a:ext cx="149" cy="328"/>
            </a:xfrm>
            <a:custGeom>
              <a:avLst/>
              <a:gdLst>
                <a:gd name="T0" fmla="*/ 130 w 149"/>
                <a:gd name="T1" fmla="*/ 267 h 328"/>
                <a:gd name="T2" fmla="*/ 140 w 149"/>
                <a:gd name="T3" fmla="*/ 282 h 328"/>
                <a:gd name="T4" fmla="*/ 145 w 149"/>
                <a:gd name="T5" fmla="*/ 292 h 328"/>
                <a:gd name="T6" fmla="*/ 148 w 149"/>
                <a:gd name="T7" fmla="*/ 312 h 328"/>
                <a:gd name="T8" fmla="*/ 145 w 149"/>
                <a:gd name="T9" fmla="*/ 322 h 328"/>
                <a:gd name="T10" fmla="*/ 134 w 149"/>
                <a:gd name="T11" fmla="*/ 327 h 328"/>
                <a:gd name="T12" fmla="*/ 118 w 149"/>
                <a:gd name="T13" fmla="*/ 324 h 328"/>
                <a:gd name="T14" fmla="*/ 108 w 149"/>
                <a:gd name="T15" fmla="*/ 310 h 328"/>
                <a:gd name="T16" fmla="*/ 97 w 149"/>
                <a:gd name="T17" fmla="*/ 292 h 328"/>
                <a:gd name="T18" fmla="*/ 81 w 149"/>
                <a:gd name="T19" fmla="*/ 259 h 328"/>
                <a:gd name="T20" fmla="*/ 63 w 149"/>
                <a:gd name="T21" fmla="*/ 234 h 328"/>
                <a:gd name="T22" fmla="*/ 50 w 149"/>
                <a:gd name="T23" fmla="*/ 215 h 328"/>
                <a:gd name="T24" fmla="*/ 43 w 149"/>
                <a:gd name="T25" fmla="*/ 179 h 328"/>
                <a:gd name="T26" fmla="*/ 37 w 149"/>
                <a:gd name="T27" fmla="*/ 138 h 328"/>
                <a:gd name="T28" fmla="*/ 28 w 149"/>
                <a:gd name="T29" fmla="*/ 114 h 328"/>
                <a:gd name="T30" fmla="*/ 15 w 149"/>
                <a:gd name="T31" fmla="*/ 94 h 328"/>
                <a:gd name="T32" fmla="*/ 8 w 149"/>
                <a:gd name="T33" fmla="*/ 77 h 328"/>
                <a:gd name="T34" fmla="*/ 0 w 149"/>
                <a:gd name="T35" fmla="*/ 49 h 328"/>
                <a:gd name="T36" fmla="*/ 2 w 149"/>
                <a:gd name="T37" fmla="*/ 20 h 328"/>
                <a:gd name="T38" fmla="*/ 17 w 149"/>
                <a:gd name="T39" fmla="*/ 1 h 328"/>
                <a:gd name="T40" fmla="*/ 37 w 149"/>
                <a:gd name="T41" fmla="*/ 0 h 328"/>
                <a:gd name="T42" fmla="*/ 43 w 149"/>
                <a:gd name="T43" fmla="*/ 45 h 328"/>
                <a:gd name="T44" fmla="*/ 55 w 149"/>
                <a:gd name="T45" fmla="*/ 41 h 328"/>
                <a:gd name="T46" fmla="*/ 57 w 149"/>
                <a:gd name="T47" fmla="*/ 54 h 328"/>
                <a:gd name="T48" fmla="*/ 43 w 149"/>
                <a:gd name="T49" fmla="*/ 64 h 328"/>
                <a:gd name="T50" fmla="*/ 43 w 149"/>
                <a:gd name="T51" fmla="*/ 85 h 328"/>
                <a:gd name="T52" fmla="*/ 55 w 149"/>
                <a:gd name="T53" fmla="*/ 118 h 328"/>
                <a:gd name="T54" fmla="*/ 63 w 149"/>
                <a:gd name="T55" fmla="*/ 154 h 328"/>
                <a:gd name="T56" fmla="*/ 70 w 149"/>
                <a:gd name="T57" fmla="*/ 194 h 328"/>
                <a:gd name="T58" fmla="*/ 79 w 149"/>
                <a:gd name="T59" fmla="*/ 209 h 328"/>
                <a:gd name="T60" fmla="*/ 99 w 149"/>
                <a:gd name="T61" fmla="*/ 234 h 328"/>
                <a:gd name="T62" fmla="*/ 118 w 149"/>
                <a:gd name="T63" fmla="*/ 255 h 328"/>
                <a:gd name="T64" fmla="*/ 130 w 149"/>
                <a:gd name="T65" fmla="*/ 267 h 3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9" h="328">
                  <a:moveTo>
                    <a:pt x="130" y="267"/>
                  </a:moveTo>
                  <a:lnTo>
                    <a:pt x="140" y="282"/>
                  </a:lnTo>
                  <a:lnTo>
                    <a:pt x="145" y="292"/>
                  </a:lnTo>
                  <a:lnTo>
                    <a:pt x="148" y="312"/>
                  </a:lnTo>
                  <a:lnTo>
                    <a:pt x="145" y="322"/>
                  </a:lnTo>
                  <a:lnTo>
                    <a:pt x="134" y="327"/>
                  </a:lnTo>
                  <a:lnTo>
                    <a:pt x="118" y="324"/>
                  </a:lnTo>
                  <a:lnTo>
                    <a:pt x="108" y="310"/>
                  </a:lnTo>
                  <a:lnTo>
                    <a:pt x="97" y="292"/>
                  </a:lnTo>
                  <a:lnTo>
                    <a:pt x="81" y="259"/>
                  </a:lnTo>
                  <a:lnTo>
                    <a:pt x="63" y="234"/>
                  </a:lnTo>
                  <a:lnTo>
                    <a:pt x="50" y="215"/>
                  </a:lnTo>
                  <a:lnTo>
                    <a:pt x="43" y="179"/>
                  </a:lnTo>
                  <a:lnTo>
                    <a:pt x="37" y="138"/>
                  </a:lnTo>
                  <a:lnTo>
                    <a:pt x="28" y="114"/>
                  </a:lnTo>
                  <a:lnTo>
                    <a:pt x="15" y="94"/>
                  </a:lnTo>
                  <a:lnTo>
                    <a:pt x="8" y="77"/>
                  </a:lnTo>
                  <a:lnTo>
                    <a:pt x="0" y="49"/>
                  </a:lnTo>
                  <a:lnTo>
                    <a:pt x="2" y="20"/>
                  </a:lnTo>
                  <a:lnTo>
                    <a:pt x="17" y="1"/>
                  </a:lnTo>
                  <a:lnTo>
                    <a:pt x="37" y="0"/>
                  </a:lnTo>
                  <a:lnTo>
                    <a:pt x="43" y="45"/>
                  </a:lnTo>
                  <a:lnTo>
                    <a:pt x="55" y="41"/>
                  </a:lnTo>
                  <a:lnTo>
                    <a:pt x="57" y="54"/>
                  </a:lnTo>
                  <a:lnTo>
                    <a:pt x="43" y="64"/>
                  </a:lnTo>
                  <a:lnTo>
                    <a:pt x="43" y="85"/>
                  </a:lnTo>
                  <a:lnTo>
                    <a:pt x="55" y="118"/>
                  </a:lnTo>
                  <a:lnTo>
                    <a:pt x="63" y="154"/>
                  </a:lnTo>
                  <a:lnTo>
                    <a:pt x="70" y="194"/>
                  </a:lnTo>
                  <a:lnTo>
                    <a:pt x="79" y="209"/>
                  </a:lnTo>
                  <a:lnTo>
                    <a:pt x="99" y="234"/>
                  </a:lnTo>
                  <a:lnTo>
                    <a:pt x="118" y="255"/>
                  </a:lnTo>
                  <a:lnTo>
                    <a:pt x="130" y="267"/>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63497" name="Freeform 9"/>
            <p:cNvSpPr>
              <a:spLocks/>
            </p:cNvSpPr>
            <p:nvPr/>
          </p:nvSpPr>
          <p:spPr bwMode="auto">
            <a:xfrm>
              <a:off x="1140" y="3517"/>
              <a:ext cx="133" cy="238"/>
            </a:xfrm>
            <a:custGeom>
              <a:avLst/>
              <a:gdLst>
                <a:gd name="T0" fmla="*/ 50 w 133"/>
                <a:gd name="T1" fmla="*/ 0 h 238"/>
                <a:gd name="T2" fmla="*/ 70 w 133"/>
                <a:gd name="T3" fmla="*/ 0 h 238"/>
                <a:gd name="T4" fmla="*/ 94 w 133"/>
                <a:gd name="T5" fmla="*/ 4 h 238"/>
                <a:gd name="T6" fmla="*/ 108 w 133"/>
                <a:gd name="T7" fmla="*/ 16 h 238"/>
                <a:gd name="T8" fmla="*/ 121 w 133"/>
                <a:gd name="T9" fmla="*/ 40 h 238"/>
                <a:gd name="T10" fmla="*/ 127 w 133"/>
                <a:gd name="T11" fmla="*/ 57 h 238"/>
                <a:gd name="T12" fmla="*/ 132 w 133"/>
                <a:gd name="T13" fmla="*/ 77 h 238"/>
                <a:gd name="T14" fmla="*/ 132 w 133"/>
                <a:gd name="T15" fmla="*/ 102 h 238"/>
                <a:gd name="T16" fmla="*/ 129 w 133"/>
                <a:gd name="T17" fmla="*/ 128 h 238"/>
                <a:gd name="T18" fmla="*/ 127 w 133"/>
                <a:gd name="T19" fmla="*/ 155 h 238"/>
                <a:gd name="T20" fmla="*/ 119 w 133"/>
                <a:gd name="T21" fmla="*/ 188 h 238"/>
                <a:gd name="T22" fmla="*/ 108 w 133"/>
                <a:gd name="T23" fmla="*/ 212 h 238"/>
                <a:gd name="T24" fmla="*/ 88 w 133"/>
                <a:gd name="T25" fmla="*/ 230 h 238"/>
                <a:gd name="T26" fmla="*/ 66 w 133"/>
                <a:gd name="T27" fmla="*/ 237 h 238"/>
                <a:gd name="T28" fmla="*/ 42 w 133"/>
                <a:gd name="T29" fmla="*/ 230 h 238"/>
                <a:gd name="T30" fmla="*/ 26 w 133"/>
                <a:gd name="T31" fmla="*/ 201 h 238"/>
                <a:gd name="T32" fmla="*/ 15 w 133"/>
                <a:gd name="T33" fmla="*/ 174 h 238"/>
                <a:gd name="T34" fmla="*/ 9 w 133"/>
                <a:gd name="T35" fmla="*/ 143 h 238"/>
                <a:gd name="T36" fmla="*/ 0 w 133"/>
                <a:gd name="T37" fmla="*/ 113 h 238"/>
                <a:gd name="T38" fmla="*/ 0 w 133"/>
                <a:gd name="T39" fmla="*/ 73 h 238"/>
                <a:gd name="T40" fmla="*/ 7 w 133"/>
                <a:gd name="T41" fmla="*/ 46 h 238"/>
                <a:gd name="T42" fmla="*/ 15 w 133"/>
                <a:gd name="T43" fmla="*/ 25 h 238"/>
                <a:gd name="T44" fmla="*/ 26 w 133"/>
                <a:gd name="T45" fmla="*/ 0 h 238"/>
                <a:gd name="T46" fmla="*/ 50 w 133"/>
                <a:gd name="T47" fmla="*/ 0 h 2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3" h="238">
                  <a:moveTo>
                    <a:pt x="50" y="0"/>
                  </a:moveTo>
                  <a:lnTo>
                    <a:pt x="70" y="0"/>
                  </a:lnTo>
                  <a:lnTo>
                    <a:pt x="94" y="4"/>
                  </a:lnTo>
                  <a:lnTo>
                    <a:pt x="108" y="16"/>
                  </a:lnTo>
                  <a:lnTo>
                    <a:pt x="121" y="40"/>
                  </a:lnTo>
                  <a:lnTo>
                    <a:pt x="127" y="57"/>
                  </a:lnTo>
                  <a:lnTo>
                    <a:pt x="132" y="77"/>
                  </a:lnTo>
                  <a:lnTo>
                    <a:pt x="132" y="102"/>
                  </a:lnTo>
                  <a:lnTo>
                    <a:pt x="129" y="128"/>
                  </a:lnTo>
                  <a:lnTo>
                    <a:pt x="127" y="155"/>
                  </a:lnTo>
                  <a:lnTo>
                    <a:pt x="119" y="188"/>
                  </a:lnTo>
                  <a:lnTo>
                    <a:pt x="108" y="212"/>
                  </a:lnTo>
                  <a:lnTo>
                    <a:pt x="88" y="230"/>
                  </a:lnTo>
                  <a:lnTo>
                    <a:pt x="66" y="237"/>
                  </a:lnTo>
                  <a:lnTo>
                    <a:pt x="42" y="230"/>
                  </a:lnTo>
                  <a:lnTo>
                    <a:pt x="26" y="201"/>
                  </a:lnTo>
                  <a:lnTo>
                    <a:pt x="15" y="174"/>
                  </a:lnTo>
                  <a:lnTo>
                    <a:pt x="9" y="143"/>
                  </a:lnTo>
                  <a:lnTo>
                    <a:pt x="0" y="113"/>
                  </a:lnTo>
                  <a:lnTo>
                    <a:pt x="0" y="73"/>
                  </a:lnTo>
                  <a:lnTo>
                    <a:pt x="7" y="46"/>
                  </a:lnTo>
                  <a:lnTo>
                    <a:pt x="15" y="25"/>
                  </a:lnTo>
                  <a:lnTo>
                    <a:pt x="26" y="0"/>
                  </a:lnTo>
                  <a:lnTo>
                    <a:pt x="5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63498" name="Freeform 10"/>
            <p:cNvSpPr>
              <a:spLocks/>
            </p:cNvSpPr>
            <p:nvPr/>
          </p:nvSpPr>
          <p:spPr bwMode="auto">
            <a:xfrm>
              <a:off x="1228" y="3720"/>
              <a:ext cx="103" cy="274"/>
            </a:xfrm>
            <a:custGeom>
              <a:avLst/>
              <a:gdLst>
                <a:gd name="T0" fmla="*/ 19 w 103"/>
                <a:gd name="T1" fmla="*/ 31 h 274"/>
                <a:gd name="T2" fmla="*/ 5 w 103"/>
                <a:gd name="T3" fmla="*/ 13 h 274"/>
                <a:gd name="T4" fmla="*/ 9 w 103"/>
                <a:gd name="T5" fmla="*/ 0 h 274"/>
                <a:gd name="T6" fmla="*/ 23 w 103"/>
                <a:gd name="T7" fmla="*/ 0 h 274"/>
                <a:gd name="T8" fmla="*/ 38 w 103"/>
                <a:gd name="T9" fmla="*/ 14 h 274"/>
                <a:gd name="T10" fmla="*/ 58 w 103"/>
                <a:gd name="T11" fmla="*/ 45 h 274"/>
                <a:gd name="T12" fmla="*/ 70 w 103"/>
                <a:gd name="T13" fmla="*/ 73 h 274"/>
                <a:gd name="T14" fmla="*/ 79 w 103"/>
                <a:gd name="T15" fmla="*/ 102 h 274"/>
                <a:gd name="T16" fmla="*/ 82 w 103"/>
                <a:gd name="T17" fmla="*/ 127 h 274"/>
                <a:gd name="T18" fmla="*/ 82 w 103"/>
                <a:gd name="T19" fmla="*/ 141 h 274"/>
                <a:gd name="T20" fmla="*/ 72 w 103"/>
                <a:gd name="T21" fmla="*/ 158 h 274"/>
                <a:gd name="T22" fmla="*/ 55 w 103"/>
                <a:gd name="T23" fmla="*/ 202 h 274"/>
                <a:gd name="T24" fmla="*/ 36 w 103"/>
                <a:gd name="T25" fmla="*/ 227 h 274"/>
                <a:gd name="T26" fmla="*/ 31 w 103"/>
                <a:gd name="T27" fmla="*/ 239 h 274"/>
                <a:gd name="T28" fmla="*/ 49 w 103"/>
                <a:gd name="T29" fmla="*/ 241 h 274"/>
                <a:gd name="T30" fmla="*/ 72 w 103"/>
                <a:gd name="T31" fmla="*/ 241 h 274"/>
                <a:gd name="T32" fmla="*/ 102 w 103"/>
                <a:gd name="T33" fmla="*/ 251 h 274"/>
                <a:gd name="T34" fmla="*/ 99 w 103"/>
                <a:gd name="T35" fmla="*/ 259 h 274"/>
                <a:gd name="T36" fmla="*/ 94 w 103"/>
                <a:gd name="T37" fmla="*/ 268 h 274"/>
                <a:gd name="T38" fmla="*/ 86 w 103"/>
                <a:gd name="T39" fmla="*/ 273 h 274"/>
                <a:gd name="T40" fmla="*/ 68 w 103"/>
                <a:gd name="T41" fmla="*/ 266 h 274"/>
                <a:gd name="T42" fmla="*/ 49 w 103"/>
                <a:gd name="T43" fmla="*/ 256 h 274"/>
                <a:gd name="T44" fmla="*/ 23 w 103"/>
                <a:gd name="T45" fmla="*/ 254 h 274"/>
                <a:gd name="T46" fmla="*/ 6 w 103"/>
                <a:gd name="T47" fmla="*/ 258 h 274"/>
                <a:gd name="T48" fmla="*/ 0 w 103"/>
                <a:gd name="T49" fmla="*/ 252 h 274"/>
                <a:gd name="T50" fmla="*/ 0 w 103"/>
                <a:gd name="T51" fmla="*/ 244 h 274"/>
                <a:gd name="T52" fmla="*/ 9 w 103"/>
                <a:gd name="T53" fmla="*/ 236 h 274"/>
                <a:gd name="T54" fmla="*/ 23 w 103"/>
                <a:gd name="T55" fmla="*/ 221 h 274"/>
                <a:gd name="T56" fmla="*/ 48 w 103"/>
                <a:gd name="T57" fmla="*/ 184 h 274"/>
                <a:gd name="T58" fmla="*/ 60 w 103"/>
                <a:gd name="T59" fmla="*/ 151 h 274"/>
                <a:gd name="T60" fmla="*/ 63 w 103"/>
                <a:gd name="T61" fmla="*/ 121 h 274"/>
                <a:gd name="T62" fmla="*/ 62 w 103"/>
                <a:gd name="T63" fmla="*/ 104 h 274"/>
                <a:gd name="T64" fmla="*/ 53 w 103"/>
                <a:gd name="T65" fmla="*/ 73 h 274"/>
                <a:gd name="T66" fmla="*/ 29 w 103"/>
                <a:gd name="T67" fmla="*/ 41 h 274"/>
                <a:gd name="T68" fmla="*/ 13 w 103"/>
                <a:gd name="T69" fmla="*/ 24 h 274"/>
                <a:gd name="T70" fmla="*/ 19 w 103"/>
                <a:gd name="T71" fmla="*/ 31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3" h="274">
                  <a:moveTo>
                    <a:pt x="19" y="31"/>
                  </a:moveTo>
                  <a:lnTo>
                    <a:pt x="5" y="13"/>
                  </a:lnTo>
                  <a:lnTo>
                    <a:pt x="9" y="0"/>
                  </a:lnTo>
                  <a:lnTo>
                    <a:pt x="23" y="0"/>
                  </a:lnTo>
                  <a:lnTo>
                    <a:pt x="38" y="14"/>
                  </a:lnTo>
                  <a:lnTo>
                    <a:pt x="58" y="45"/>
                  </a:lnTo>
                  <a:lnTo>
                    <a:pt x="70" y="73"/>
                  </a:lnTo>
                  <a:lnTo>
                    <a:pt x="79" y="102"/>
                  </a:lnTo>
                  <a:lnTo>
                    <a:pt x="82" y="127"/>
                  </a:lnTo>
                  <a:lnTo>
                    <a:pt x="82" y="141"/>
                  </a:lnTo>
                  <a:lnTo>
                    <a:pt x="72" y="158"/>
                  </a:lnTo>
                  <a:lnTo>
                    <a:pt x="55" y="202"/>
                  </a:lnTo>
                  <a:lnTo>
                    <a:pt x="36" y="227"/>
                  </a:lnTo>
                  <a:lnTo>
                    <a:pt x="31" y="239"/>
                  </a:lnTo>
                  <a:lnTo>
                    <a:pt x="49" y="241"/>
                  </a:lnTo>
                  <a:lnTo>
                    <a:pt x="72" y="241"/>
                  </a:lnTo>
                  <a:lnTo>
                    <a:pt x="102" y="251"/>
                  </a:lnTo>
                  <a:lnTo>
                    <a:pt x="99" y="259"/>
                  </a:lnTo>
                  <a:lnTo>
                    <a:pt x="94" y="268"/>
                  </a:lnTo>
                  <a:lnTo>
                    <a:pt x="86" y="273"/>
                  </a:lnTo>
                  <a:lnTo>
                    <a:pt x="68" y="266"/>
                  </a:lnTo>
                  <a:lnTo>
                    <a:pt x="49" y="256"/>
                  </a:lnTo>
                  <a:lnTo>
                    <a:pt x="23" y="254"/>
                  </a:lnTo>
                  <a:lnTo>
                    <a:pt x="6" y="258"/>
                  </a:lnTo>
                  <a:lnTo>
                    <a:pt x="0" y="252"/>
                  </a:lnTo>
                  <a:lnTo>
                    <a:pt x="0" y="244"/>
                  </a:lnTo>
                  <a:lnTo>
                    <a:pt x="9" y="236"/>
                  </a:lnTo>
                  <a:lnTo>
                    <a:pt x="23" y="221"/>
                  </a:lnTo>
                  <a:lnTo>
                    <a:pt x="48" y="184"/>
                  </a:lnTo>
                  <a:lnTo>
                    <a:pt x="60" y="151"/>
                  </a:lnTo>
                  <a:lnTo>
                    <a:pt x="63" y="121"/>
                  </a:lnTo>
                  <a:lnTo>
                    <a:pt x="62" y="104"/>
                  </a:lnTo>
                  <a:lnTo>
                    <a:pt x="53" y="73"/>
                  </a:lnTo>
                  <a:lnTo>
                    <a:pt x="29" y="41"/>
                  </a:lnTo>
                  <a:lnTo>
                    <a:pt x="13" y="24"/>
                  </a:lnTo>
                  <a:lnTo>
                    <a:pt x="19" y="31"/>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63499" name="Freeform 11"/>
            <p:cNvSpPr>
              <a:spLocks/>
            </p:cNvSpPr>
            <p:nvPr/>
          </p:nvSpPr>
          <p:spPr bwMode="auto">
            <a:xfrm>
              <a:off x="1094" y="3716"/>
              <a:ext cx="102" cy="291"/>
            </a:xfrm>
            <a:custGeom>
              <a:avLst/>
              <a:gdLst>
                <a:gd name="T0" fmla="*/ 52 w 102"/>
                <a:gd name="T1" fmla="*/ 52 h 291"/>
                <a:gd name="T2" fmla="*/ 67 w 102"/>
                <a:gd name="T3" fmla="*/ 22 h 291"/>
                <a:gd name="T4" fmla="*/ 82 w 102"/>
                <a:gd name="T5" fmla="*/ 0 h 291"/>
                <a:gd name="T6" fmla="*/ 93 w 102"/>
                <a:gd name="T7" fmla="*/ 0 h 291"/>
                <a:gd name="T8" fmla="*/ 100 w 102"/>
                <a:gd name="T9" fmla="*/ 9 h 291"/>
                <a:gd name="T10" fmla="*/ 101 w 102"/>
                <a:gd name="T11" fmla="*/ 24 h 291"/>
                <a:gd name="T12" fmla="*/ 91 w 102"/>
                <a:gd name="T13" fmla="*/ 36 h 291"/>
                <a:gd name="T14" fmla="*/ 75 w 102"/>
                <a:gd name="T15" fmla="*/ 51 h 291"/>
                <a:gd name="T16" fmla="*/ 63 w 102"/>
                <a:gd name="T17" fmla="*/ 67 h 291"/>
                <a:gd name="T18" fmla="*/ 50 w 102"/>
                <a:gd name="T19" fmla="*/ 90 h 291"/>
                <a:gd name="T20" fmla="*/ 44 w 102"/>
                <a:gd name="T21" fmla="*/ 106 h 291"/>
                <a:gd name="T22" fmla="*/ 38 w 102"/>
                <a:gd name="T23" fmla="*/ 126 h 291"/>
                <a:gd name="T24" fmla="*/ 38 w 102"/>
                <a:gd name="T25" fmla="*/ 151 h 291"/>
                <a:gd name="T26" fmla="*/ 40 w 102"/>
                <a:gd name="T27" fmla="*/ 174 h 291"/>
                <a:gd name="T28" fmla="*/ 46 w 102"/>
                <a:gd name="T29" fmla="*/ 202 h 291"/>
                <a:gd name="T30" fmla="*/ 58 w 102"/>
                <a:gd name="T31" fmla="*/ 227 h 291"/>
                <a:gd name="T32" fmla="*/ 68 w 102"/>
                <a:gd name="T33" fmla="*/ 241 h 291"/>
                <a:gd name="T34" fmla="*/ 74 w 102"/>
                <a:gd name="T35" fmla="*/ 252 h 291"/>
                <a:gd name="T36" fmla="*/ 75 w 102"/>
                <a:gd name="T37" fmla="*/ 261 h 291"/>
                <a:gd name="T38" fmla="*/ 70 w 102"/>
                <a:gd name="T39" fmla="*/ 263 h 291"/>
                <a:gd name="T40" fmla="*/ 57 w 102"/>
                <a:gd name="T41" fmla="*/ 265 h 291"/>
                <a:gd name="T42" fmla="*/ 38 w 102"/>
                <a:gd name="T43" fmla="*/ 272 h 291"/>
                <a:gd name="T44" fmla="*/ 23 w 102"/>
                <a:gd name="T45" fmla="*/ 280 h 291"/>
                <a:gd name="T46" fmla="*/ 14 w 102"/>
                <a:gd name="T47" fmla="*/ 290 h 291"/>
                <a:gd name="T48" fmla="*/ 6 w 102"/>
                <a:gd name="T49" fmla="*/ 287 h 291"/>
                <a:gd name="T50" fmla="*/ 0 w 102"/>
                <a:gd name="T51" fmla="*/ 276 h 291"/>
                <a:gd name="T52" fmla="*/ 0 w 102"/>
                <a:gd name="T53" fmla="*/ 267 h 291"/>
                <a:gd name="T54" fmla="*/ 14 w 102"/>
                <a:gd name="T55" fmla="*/ 259 h 291"/>
                <a:gd name="T56" fmla="*/ 38 w 102"/>
                <a:gd name="T57" fmla="*/ 253 h 291"/>
                <a:gd name="T58" fmla="*/ 62 w 102"/>
                <a:gd name="T59" fmla="*/ 250 h 291"/>
                <a:gd name="T60" fmla="*/ 52 w 102"/>
                <a:gd name="T61" fmla="*/ 238 h 291"/>
                <a:gd name="T62" fmla="*/ 45 w 102"/>
                <a:gd name="T63" fmla="*/ 224 h 291"/>
                <a:gd name="T64" fmla="*/ 37 w 102"/>
                <a:gd name="T65" fmla="*/ 203 h 291"/>
                <a:gd name="T66" fmla="*/ 28 w 102"/>
                <a:gd name="T67" fmla="*/ 181 h 291"/>
                <a:gd name="T68" fmla="*/ 25 w 102"/>
                <a:gd name="T69" fmla="*/ 154 h 291"/>
                <a:gd name="T70" fmla="*/ 24 w 102"/>
                <a:gd name="T71" fmla="*/ 128 h 291"/>
                <a:gd name="T72" fmla="*/ 31 w 102"/>
                <a:gd name="T73" fmla="*/ 103 h 291"/>
                <a:gd name="T74" fmla="*/ 43 w 102"/>
                <a:gd name="T75" fmla="*/ 69 h 291"/>
                <a:gd name="T76" fmla="*/ 52 w 102"/>
                <a:gd name="T77" fmla="*/ 52 h 2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291">
                  <a:moveTo>
                    <a:pt x="52" y="52"/>
                  </a:moveTo>
                  <a:lnTo>
                    <a:pt x="67" y="22"/>
                  </a:lnTo>
                  <a:lnTo>
                    <a:pt x="82" y="0"/>
                  </a:lnTo>
                  <a:lnTo>
                    <a:pt x="93" y="0"/>
                  </a:lnTo>
                  <a:lnTo>
                    <a:pt x="100" y="9"/>
                  </a:lnTo>
                  <a:lnTo>
                    <a:pt x="101" y="24"/>
                  </a:lnTo>
                  <a:lnTo>
                    <a:pt x="91" y="36"/>
                  </a:lnTo>
                  <a:lnTo>
                    <a:pt x="75" y="51"/>
                  </a:lnTo>
                  <a:lnTo>
                    <a:pt x="63" y="67"/>
                  </a:lnTo>
                  <a:lnTo>
                    <a:pt x="50" y="90"/>
                  </a:lnTo>
                  <a:lnTo>
                    <a:pt x="44" y="106"/>
                  </a:lnTo>
                  <a:lnTo>
                    <a:pt x="38" y="126"/>
                  </a:lnTo>
                  <a:lnTo>
                    <a:pt x="38" y="151"/>
                  </a:lnTo>
                  <a:lnTo>
                    <a:pt x="40" y="174"/>
                  </a:lnTo>
                  <a:lnTo>
                    <a:pt x="46" y="202"/>
                  </a:lnTo>
                  <a:lnTo>
                    <a:pt x="58" y="227"/>
                  </a:lnTo>
                  <a:lnTo>
                    <a:pt x="68" y="241"/>
                  </a:lnTo>
                  <a:lnTo>
                    <a:pt x="74" y="252"/>
                  </a:lnTo>
                  <a:lnTo>
                    <a:pt x="75" y="261"/>
                  </a:lnTo>
                  <a:lnTo>
                    <a:pt x="70" y="263"/>
                  </a:lnTo>
                  <a:lnTo>
                    <a:pt x="57" y="265"/>
                  </a:lnTo>
                  <a:lnTo>
                    <a:pt x="38" y="272"/>
                  </a:lnTo>
                  <a:lnTo>
                    <a:pt x="23" y="280"/>
                  </a:lnTo>
                  <a:lnTo>
                    <a:pt x="14" y="290"/>
                  </a:lnTo>
                  <a:lnTo>
                    <a:pt x="6" y="287"/>
                  </a:lnTo>
                  <a:lnTo>
                    <a:pt x="0" y="276"/>
                  </a:lnTo>
                  <a:lnTo>
                    <a:pt x="0" y="267"/>
                  </a:lnTo>
                  <a:lnTo>
                    <a:pt x="14" y="259"/>
                  </a:lnTo>
                  <a:lnTo>
                    <a:pt x="38" y="253"/>
                  </a:lnTo>
                  <a:lnTo>
                    <a:pt x="62" y="250"/>
                  </a:lnTo>
                  <a:lnTo>
                    <a:pt x="52" y="238"/>
                  </a:lnTo>
                  <a:lnTo>
                    <a:pt x="45" y="224"/>
                  </a:lnTo>
                  <a:lnTo>
                    <a:pt x="37" y="203"/>
                  </a:lnTo>
                  <a:lnTo>
                    <a:pt x="28" y="181"/>
                  </a:lnTo>
                  <a:lnTo>
                    <a:pt x="25" y="154"/>
                  </a:lnTo>
                  <a:lnTo>
                    <a:pt x="24" y="128"/>
                  </a:lnTo>
                  <a:lnTo>
                    <a:pt x="31" y="103"/>
                  </a:lnTo>
                  <a:lnTo>
                    <a:pt x="43" y="69"/>
                  </a:lnTo>
                  <a:lnTo>
                    <a:pt x="52" y="52"/>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grpSp>
      <p:sp>
        <p:nvSpPr>
          <p:cNvPr id="63501" name="Rectangle 13"/>
          <p:cNvSpPr>
            <a:spLocks noChangeArrowheads="1"/>
          </p:cNvSpPr>
          <p:nvPr/>
        </p:nvSpPr>
        <p:spPr bwMode="auto">
          <a:xfrm>
            <a:off x="6735241" y="6169040"/>
            <a:ext cx="2243667"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0" fontAlgn="base" hangingPunct="0">
              <a:spcBef>
                <a:spcPct val="0"/>
              </a:spcBef>
              <a:spcAft>
                <a:spcPct val="0"/>
              </a:spcAft>
            </a:pPr>
            <a:r>
              <a:rPr lang="en-US" altLang="en-US" sz="2000" b="1">
                <a:solidFill>
                  <a:srgbClr val="FFFF00"/>
                </a:solidFill>
                <a:effectLst>
                  <a:outerShdw blurRad="38100" dist="38100" dir="2700000" algn="tl">
                    <a:srgbClr val="000000"/>
                  </a:outerShdw>
                </a:effectLst>
              </a:rPr>
              <a:t>N = 8,022      p&lt;0.001</a:t>
            </a:r>
          </a:p>
        </p:txBody>
      </p:sp>
    </p:spTree>
    <p:extLst>
      <p:ext uri="{BB962C8B-B14F-4D97-AF65-F5344CB8AC3E}">
        <p14:creationId xmlns:p14="http://schemas.microsoft.com/office/powerpoint/2010/main" val="3455966907"/>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Autofit/>
          </a:bodyPr>
          <a:lstStyle/>
          <a:p>
            <a:r>
              <a:rPr lang="en-US" sz="2800" dirty="0">
                <a:latin typeface="Calibri" charset="0"/>
              </a:rPr>
              <a:t>When we assess the environment as life-threatening our older dorsal </a:t>
            </a:r>
            <a:r>
              <a:rPr lang="en-US" sz="2800" dirty="0" smtClean="0">
                <a:latin typeface="Calibri" charset="0"/>
              </a:rPr>
              <a:t>unmyelinated </a:t>
            </a:r>
            <a:r>
              <a:rPr lang="en-US" sz="2800" dirty="0" err="1" smtClean="0">
                <a:latin typeface="Calibri" charset="0"/>
              </a:rPr>
              <a:t>Vagus</a:t>
            </a:r>
            <a:r>
              <a:rPr lang="en-US" sz="2800" dirty="0" smtClean="0">
                <a:latin typeface="Calibri" charset="0"/>
              </a:rPr>
              <a:t> </a:t>
            </a:r>
            <a:r>
              <a:rPr lang="en-US" sz="2800" dirty="0">
                <a:latin typeface="Calibri" charset="0"/>
              </a:rPr>
              <a:t>is </a:t>
            </a:r>
            <a:r>
              <a:rPr lang="en-US" sz="2800" dirty="0" smtClean="0">
                <a:latin typeface="Calibri" charset="0"/>
              </a:rPr>
              <a:t>released</a:t>
            </a:r>
            <a:endParaRPr lang="en-US" sz="2800" dirty="0">
              <a:latin typeface="Calibri" charset="0"/>
            </a:endParaRPr>
          </a:p>
        </p:txBody>
      </p:sp>
      <p:sp>
        <p:nvSpPr>
          <p:cNvPr id="58371" name="Content Placeholder 6"/>
          <p:cNvSpPr>
            <a:spLocks noGrp="1"/>
          </p:cNvSpPr>
          <p:nvPr>
            <p:ph idx="1"/>
          </p:nvPr>
        </p:nvSpPr>
        <p:spPr/>
        <p:txBody>
          <a:bodyPr/>
          <a:lstStyle/>
          <a:p>
            <a:endParaRPr lang="en-US" dirty="0" smtClean="0">
              <a:latin typeface="Calibri" charset="0"/>
            </a:endParaRPr>
          </a:p>
          <a:p>
            <a:r>
              <a:rPr lang="en-US" dirty="0" smtClean="0">
                <a:latin typeface="Calibri" charset="0"/>
              </a:rPr>
              <a:t>Unmyelinated </a:t>
            </a:r>
            <a:r>
              <a:rPr lang="en-US" dirty="0">
                <a:latin typeface="Calibri" charset="0"/>
              </a:rPr>
              <a:t>dorsal </a:t>
            </a:r>
            <a:r>
              <a:rPr lang="en-US" dirty="0" err="1">
                <a:latin typeface="Calibri" charset="0"/>
              </a:rPr>
              <a:t>vagus</a:t>
            </a:r>
            <a:endParaRPr lang="en-US" dirty="0">
              <a:latin typeface="Calibri" charset="0"/>
            </a:endParaRPr>
          </a:p>
          <a:p>
            <a:pPr lvl="1"/>
            <a:r>
              <a:rPr lang="en-US" dirty="0">
                <a:latin typeface="Calibri" charset="0"/>
              </a:rPr>
              <a:t>Oldest defensive circuit</a:t>
            </a:r>
          </a:p>
          <a:p>
            <a:pPr lvl="1"/>
            <a:r>
              <a:rPr lang="en-US" dirty="0">
                <a:latin typeface="Calibri" charset="0"/>
              </a:rPr>
              <a:t>Slows heart rate and breathing</a:t>
            </a:r>
          </a:p>
          <a:p>
            <a:pPr lvl="1"/>
            <a:r>
              <a:rPr lang="en-US" dirty="0">
                <a:latin typeface="Calibri" charset="0"/>
              </a:rPr>
              <a:t>Lowers blood pressure</a:t>
            </a:r>
          </a:p>
          <a:p>
            <a:pPr lvl="1"/>
            <a:r>
              <a:rPr lang="en-US" dirty="0">
                <a:latin typeface="Calibri" charset="0"/>
              </a:rPr>
              <a:t>Raises pain threshold</a:t>
            </a:r>
          </a:p>
          <a:p>
            <a:pPr lvl="1"/>
            <a:r>
              <a:rPr lang="en-US" dirty="0" smtClean="0">
                <a:latin typeface="Calibri" charset="0"/>
              </a:rPr>
              <a:t>Dissociative</a:t>
            </a:r>
          </a:p>
          <a:p>
            <a:pPr lvl="1"/>
            <a:r>
              <a:rPr lang="en-US" dirty="0" smtClean="0">
                <a:latin typeface="Calibri" charset="0"/>
              </a:rPr>
              <a:t>The brain figures its best option is to freeze and disappear</a:t>
            </a:r>
            <a:endParaRPr lang="en-US" dirty="0">
              <a:latin typeface="Calibri" charset="0"/>
            </a:endParaRPr>
          </a:p>
          <a:p>
            <a:pPr marL="0" indent="0">
              <a:buNone/>
            </a:pPr>
            <a:endParaRPr lang="en-US" dirty="0">
              <a:latin typeface="Calibri"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209800"/>
            <a:ext cx="2926904" cy="1990725"/>
          </a:xfrm>
          <a:prstGeom prst="rect">
            <a:avLst/>
          </a:prstGeom>
        </p:spPr>
      </p:pic>
    </p:spTree>
    <p:extLst>
      <p:ext uri="{BB962C8B-B14F-4D97-AF65-F5344CB8AC3E}">
        <p14:creationId xmlns:p14="http://schemas.microsoft.com/office/powerpoint/2010/main" val="345534433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a:latin typeface="Calibri" charset="0"/>
              </a:rPr>
              <a:t>Overview</a:t>
            </a:r>
          </a:p>
        </p:txBody>
      </p:sp>
      <p:sp>
        <p:nvSpPr>
          <p:cNvPr id="60419" name="Content Placeholder 2"/>
          <p:cNvSpPr>
            <a:spLocks noGrp="1"/>
          </p:cNvSpPr>
          <p:nvPr>
            <p:ph idx="1"/>
          </p:nvPr>
        </p:nvSpPr>
        <p:spPr/>
        <p:txBody>
          <a:bodyPr/>
          <a:lstStyle/>
          <a:p>
            <a:r>
              <a:rPr lang="en-US" dirty="0">
                <a:latin typeface="Calibri" charset="0"/>
              </a:rPr>
              <a:t>Temporal cortex uses feature detectors to assess level of risk</a:t>
            </a:r>
          </a:p>
          <a:p>
            <a:r>
              <a:rPr lang="en-US" dirty="0">
                <a:latin typeface="Calibri" charset="0"/>
              </a:rPr>
              <a:t>If safe we use our social engagement system through the ventral </a:t>
            </a:r>
            <a:r>
              <a:rPr lang="en-US" dirty="0" err="1" smtClean="0">
                <a:latin typeface="Calibri" charset="0"/>
              </a:rPr>
              <a:t>vagus</a:t>
            </a:r>
            <a:endParaRPr lang="en-US" dirty="0" smtClean="0">
              <a:latin typeface="Calibri" charset="0"/>
            </a:endParaRPr>
          </a:p>
          <a:p>
            <a:pPr marL="0" indent="0">
              <a:buNone/>
            </a:pPr>
            <a:endParaRPr lang="en-US" dirty="0">
              <a:latin typeface="Calibri" charset="0"/>
            </a:endParaRPr>
          </a:p>
          <a:p>
            <a:pPr marL="393192" lvl="1" indent="0" algn="ctr">
              <a:buNone/>
            </a:pPr>
            <a:r>
              <a:rPr lang="en-US" sz="3600" dirty="0">
                <a:latin typeface="Calibri" charset="0"/>
              </a:rPr>
              <a:t>This is an </a:t>
            </a:r>
            <a:r>
              <a:rPr lang="en-US" sz="3600" b="1" dirty="0">
                <a:latin typeface="Calibri" charset="0"/>
              </a:rPr>
              <a:t>emergent</a:t>
            </a:r>
            <a:r>
              <a:rPr lang="en-US" sz="3600" dirty="0">
                <a:latin typeface="Calibri" charset="0"/>
              </a:rPr>
              <a:t> behavior, not a </a:t>
            </a:r>
            <a:r>
              <a:rPr lang="en-US" sz="3600" b="1" dirty="0">
                <a:latin typeface="Calibri" charset="0"/>
              </a:rPr>
              <a:t>learned</a:t>
            </a:r>
            <a:r>
              <a:rPr lang="en-US" sz="3600" dirty="0">
                <a:latin typeface="Calibri" charset="0"/>
              </a:rPr>
              <a:t> behavior</a:t>
            </a:r>
          </a:p>
        </p:txBody>
      </p:sp>
    </p:spTree>
    <p:extLst>
      <p:ext uri="{BB962C8B-B14F-4D97-AF65-F5344CB8AC3E}">
        <p14:creationId xmlns:p14="http://schemas.microsoft.com/office/powerpoint/2010/main" val="183525348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a:latin typeface="Calibri" charset="0"/>
              </a:rPr>
              <a:t>Overview (cont.)</a:t>
            </a:r>
          </a:p>
        </p:txBody>
      </p:sp>
      <p:sp>
        <p:nvSpPr>
          <p:cNvPr id="61443" name="Content Placeholder 2"/>
          <p:cNvSpPr>
            <a:spLocks noGrp="1"/>
          </p:cNvSpPr>
          <p:nvPr>
            <p:ph idx="1"/>
          </p:nvPr>
        </p:nvSpPr>
        <p:spPr/>
        <p:txBody>
          <a:bodyPr/>
          <a:lstStyle/>
          <a:p>
            <a:r>
              <a:rPr lang="en-US" dirty="0">
                <a:latin typeface="Calibri" charset="0"/>
              </a:rPr>
              <a:t>If dangerous the ventral </a:t>
            </a:r>
            <a:r>
              <a:rPr lang="en-US" dirty="0" err="1">
                <a:latin typeface="Calibri" charset="0"/>
              </a:rPr>
              <a:t>V</a:t>
            </a:r>
            <a:r>
              <a:rPr lang="en-US" dirty="0" err="1" smtClean="0">
                <a:latin typeface="Calibri" charset="0"/>
              </a:rPr>
              <a:t>agus</a:t>
            </a:r>
            <a:r>
              <a:rPr lang="en-US" dirty="0" smtClean="0">
                <a:latin typeface="Calibri" charset="0"/>
              </a:rPr>
              <a:t> </a:t>
            </a:r>
            <a:r>
              <a:rPr lang="en-US" dirty="0">
                <a:latin typeface="Calibri" charset="0"/>
              </a:rPr>
              <a:t>turns off and the sympathetic system turns on</a:t>
            </a:r>
          </a:p>
          <a:p>
            <a:pPr lvl="1"/>
            <a:r>
              <a:rPr lang="en-US" dirty="0">
                <a:latin typeface="Calibri" charset="0"/>
              </a:rPr>
              <a:t>This prepares our body to </a:t>
            </a:r>
            <a:r>
              <a:rPr lang="en-US" dirty="0" smtClean="0">
                <a:latin typeface="Calibri" charset="0"/>
              </a:rPr>
              <a:t>mobilize</a:t>
            </a:r>
          </a:p>
          <a:p>
            <a:pPr lvl="1"/>
            <a:endParaRPr lang="en-US" dirty="0">
              <a:latin typeface="Calibri" charset="0"/>
            </a:endParaRPr>
          </a:p>
          <a:p>
            <a:r>
              <a:rPr lang="en-US" dirty="0">
                <a:latin typeface="Calibri" charset="0"/>
              </a:rPr>
              <a:t>If life threatening the sympathetic system turns off and releases the unmyelinated </a:t>
            </a:r>
            <a:r>
              <a:rPr lang="en-US" dirty="0" err="1">
                <a:latin typeface="Calibri" charset="0"/>
              </a:rPr>
              <a:t>V</a:t>
            </a:r>
            <a:r>
              <a:rPr lang="en-US" dirty="0" err="1" smtClean="0">
                <a:latin typeface="Calibri" charset="0"/>
              </a:rPr>
              <a:t>agus</a:t>
            </a:r>
            <a:endParaRPr lang="en-US" dirty="0">
              <a:latin typeface="Calibri" charset="0"/>
            </a:endParaRPr>
          </a:p>
          <a:p>
            <a:pPr lvl="1"/>
            <a:r>
              <a:rPr lang="en-US" dirty="0">
                <a:latin typeface="Calibri" charset="0"/>
              </a:rPr>
              <a:t>We </a:t>
            </a:r>
            <a:r>
              <a:rPr lang="en-US" dirty="0" smtClean="0">
                <a:latin typeface="Calibri" charset="0"/>
              </a:rPr>
              <a:t>immobilize and disappear </a:t>
            </a:r>
            <a:r>
              <a:rPr lang="en-US" dirty="0">
                <a:latin typeface="Calibri" charset="0"/>
              </a:rPr>
              <a:t>by lowering heart rate, blood pressure</a:t>
            </a:r>
          </a:p>
        </p:txBody>
      </p:sp>
    </p:spTree>
    <p:extLst>
      <p:ext uri="{BB962C8B-B14F-4D97-AF65-F5344CB8AC3E}">
        <p14:creationId xmlns:p14="http://schemas.microsoft.com/office/powerpoint/2010/main" val="83089114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ared cat.jpg"/>
          <p:cNvPicPr>
            <a:picLocks noGrp="1" noChangeAspect="1"/>
          </p:cNvPicPr>
          <p:nvPr>
            <p:ph/>
          </p:nvPr>
        </p:nvPicPr>
        <p:blipFill>
          <a:blip r:embed="rId2" cstate="print"/>
          <a:srcRect l="-16519" r="-16519"/>
          <a:stretch>
            <a:fillRect/>
          </a:stretch>
        </p:blipFill>
        <p:spPr>
          <a:xfrm>
            <a:off x="4928338" y="3261129"/>
            <a:ext cx="3285559" cy="2336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http://us.cdn3.123rf.com/168nwm/dbrus/dbrus1109/dbrus110900016/10471273-wild-predatory-cat-warns-danger.jpg"/>
          <p:cNvPicPr>
            <a:picLocks noChangeAspect="1" noChangeArrowheads="1"/>
          </p:cNvPicPr>
          <p:nvPr/>
        </p:nvPicPr>
        <p:blipFill>
          <a:blip r:embed="rId3" cstate="print"/>
          <a:srcRect/>
          <a:stretch>
            <a:fillRect/>
          </a:stretch>
        </p:blipFill>
        <p:spPr bwMode="auto">
          <a:xfrm>
            <a:off x="1019849" y="1028700"/>
            <a:ext cx="3086096"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1691892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dirty="0" smtClean="0">
                <a:ea typeface="+mj-ea"/>
              </a:rPr>
              <a:t>What determines what is safe, dangerous or life threatening?</a:t>
            </a:r>
            <a:endParaRPr lang="en-US" sz="3600" dirty="0">
              <a:ea typeface="+mj-ea"/>
            </a:endParaRPr>
          </a:p>
        </p:txBody>
      </p:sp>
      <p:sp>
        <p:nvSpPr>
          <p:cNvPr id="62467" name="Content Placeholder 2"/>
          <p:cNvSpPr>
            <a:spLocks noGrp="1"/>
          </p:cNvSpPr>
          <p:nvPr>
            <p:ph idx="1"/>
          </p:nvPr>
        </p:nvSpPr>
        <p:spPr>
          <a:xfrm>
            <a:off x="457200" y="2667000"/>
            <a:ext cx="8229600" cy="3657600"/>
          </a:xfrm>
        </p:spPr>
        <p:txBody>
          <a:bodyPr>
            <a:normAutofit/>
          </a:bodyPr>
          <a:lstStyle/>
          <a:p>
            <a:pPr lvl="1">
              <a:buFont typeface="Arial" charset="0"/>
              <a:buNone/>
            </a:pPr>
            <a:endParaRPr lang="en-US" dirty="0">
              <a:latin typeface="Calibri" charset="0"/>
            </a:endParaRPr>
          </a:p>
          <a:p>
            <a:pPr lvl="1">
              <a:buFont typeface="Arial" charset="0"/>
              <a:buNone/>
            </a:pPr>
            <a:r>
              <a:rPr lang="en-US" sz="3600" dirty="0" smtClean="0">
                <a:latin typeface="Calibri" charset="0"/>
              </a:rPr>
              <a:t>What our experiences have been up to that point!</a:t>
            </a:r>
          </a:p>
          <a:p>
            <a:pPr lvl="1">
              <a:buFont typeface="Arial" charset="0"/>
              <a:buNone/>
            </a:pPr>
            <a:r>
              <a:rPr lang="en-US" sz="3600" dirty="0" smtClean="0">
                <a:latin typeface="Calibri" charset="0"/>
              </a:rPr>
              <a:t>Early childhood experiences have the biggest impact.</a:t>
            </a:r>
            <a:endParaRPr lang="en-US" sz="3600" dirty="0">
              <a:latin typeface="Calibri" charset="0"/>
            </a:endParaRPr>
          </a:p>
        </p:txBody>
      </p:sp>
    </p:spTree>
    <p:extLst>
      <p:ext uri="{BB962C8B-B14F-4D97-AF65-F5344CB8AC3E}">
        <p14:creationId xmlns:p14="http://schemas.microsoft.com/office/powerpoint/2010/main" val="126480898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p:txBody>
          <a:bodyPr/>
          <a:lstStyle/>
          <a:p>
            <a:endParaRPr lang="en-US" dirty="0" smtClean="0"/>
          </a:p>
          <a:p>
            <a:endParaRPr lang="en-US" dirty="0"/>
          </a:p>
          <a:p>
            <a:pPr marL="0" indent="0" algn="ctr">
              <a:buNone/>
            </a:pPr>
            <a:r>
              <a:rPr lang="en-US" sz="4000" dirty="0" smtClean="0"/>
              <a:t>The most effective way to enhance effective social behavior is to create safe environments</a:t>
            </a:r>
          </a:p>
          <a:p>
            <a:pPr marL="0" indent="0" algn="ctr">
              <a:buNone/>
            </a:pPr>
            <a:endParaRPr lang="en-US" sz="4000" dirty="0"/>
          </a:p>
          <a:p>
            <a:pPr marL="0" indent="0" algn="ctr">
              <a:buNone/>
            </a:pPr>
            <a:r>
              <a:rPr lang="en-US" sz="4000" dirty="0" smtClean="0"/>
              <a:t>Let the myelinated </a:t>
            </a:r>
            <a:r>
              <a:rPr lang="en-US" sz="4000" dirty="0" err="1" smtClean="0"/>
              <a:t>Vagus</a:t>
            </a:r>
            <a:r>
              <a:rPr lang="en-US" sz="4000" dirty="0" smtClean="0"/>
              <a:t> inhibit the defensive behaviors</a:t>
            </a:r>
            <a:endParaRPr lang="en-US" sz="4000" dirty="0"/>
          </a:p>
        </p:txBody>
      </p:sp>
    </p:spTree>
    <p:extLst>
      <p:ext uri="{BB962C8B-B14F-4D97-AF65-F5344CB8AC3E}">
        <p14:creationId xmlns:p14="http://schemas.microsoft.com/office/powerpoint/2010/main" val="8935440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4"/>
          <p:cNvSpPr>
            <a:spLocks noGrp="1"/>
          </p:cNvSpPr>
          <p:nvPr>
            <p:ph type="title"/>
          </p:nvPr>
        </p:nvSpPr>
        <p:spPr/>
        <p:txBody>
          <a:bodyPr/>
          <a:lstStyle/>
          <a:p>
            <a:r>
              <a:rPr lang="en-US" dirty="0">
                <a:latin typeface="Calibri" charset="0"/>
              </a:rPr>
              <a:t>Play behavior</a:t>
            </a:r>
          </a:p>
        </p:txBody>
      </p:sp>
      <p:sp>
        <p:nvSpPr>
          <p:cNvPr id="64515" name="Content Placeholder 3"/>
          <p:cNvSpPr>
            <a:spLocks noGrp="1"/>
          </p:cNvSpPr>
          <p:nvPr>
            <p:ph idx="1"/>
          </p:nvPr>
        </p:nvSpPr>
        <p:spPr/>
        <p:txBody>
          <a:bodyPr/>
          <a:lstStyle/>
          <a:p>
            <a:r>
              <a:rPr lang="en-US">
                <a:latin typeface="Calibri" charset="0"/>
              </a:rPr>
              <a:t>We can have mobilization without fear:  it is called play behavior</a:t>
            </a:r>
          </a:p>
          <a:p>
            <a:r>
              <a:rPr lang="en-US">
                <a:latin typeface="Calibri" charset="0"/>
              </a:rPr>
              <a:t>In play we are using our social engagement system (ventral vagal) as well as our sympathetic system </a:t>
            </a:r>
          </a:p>
          <a:p>
            <a:r>
              <a:rPr lang="en-US">
                <a:latin typeface="Calibri" charset="0"/>
              </a:rPr>
              <a:t>An important aspect of the parent-child relationship for brain development</a:t>
            </a:r>
          </a:p>
          <a:p>
            <a:endParaRPr lang="en-US">
              <a:latin typeface="Calibri" charset="0"/>
            </a:endParaRPr>
          </a:p>
        </p:txBody>
      </p:sp>
    </p:spTree>
    <p:extLst>
      <p:ext uri="{BB962C8B-B14F-4D97-AF65-F5344CB8AC3E}">
        <p14:creationId xmlns:p14="http://schemas.microsoft.com/office/powerpoint/2010/main" val="214556773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polar-bear-husky-dog-playing-1.jpg"/>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397000" y="1168400"/>
            <a:ext cx="6350000" cy="4064000"/>
          </a:xfrm>
          <a:ln w="38100" cap="sq">
            <a:solidFill>
              <a:srgbClr val="000000"/>
            </a:solidFill>
            <a:miter lim="800000"/>
            <a:headEnd/>
            <a:tailEnd/>
          </a:ln>
          <a:effectLst>
            <a:outerShdw blurRad="63500" dist="38100" dir="2700000" algn="tl" rotWithShape="0">
              <a:srgbClr val="000000">
                <a:alpha val="42999"/>
              </a:srgbClr>
            </a:outerShdw>
          </a:effectLst>
        </p:spPr>
      </p:pic>
    </p:spTree>
    <p:extLst>
      <p:ext uri="{BB962C8B-B14F-4D97-AF65-F5344CB8AC3E}">
        <p14:creationId xmlns:p14="http://schemas.microsoft.com/office/powerpoint/2010/main" val="131801967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lar-bear-husky-dog-playing-3.jpg"/>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1371600" y="1447800"/>
            <a:ext cx="6394357" cy="4191000"/>
          </a:xfrm>
          <a:ln w="38100" cap="sq">
            <a:solidFill>
              <a:srgbClr val="000000"/>
            </a:solidFill>
            <a:miter lim="800000"/>
            <a:headEnd/>
            <a:tailEnd/>
          </a:ln>
          <a:effectLst>
            <a:outerShdw blurRad="63500" dist="38100" dir="2700000" algn="tl" rotWithShape="0">
              <a:srgbClr val="000000">
                <a:alpha val="42999"/>
              </a:srgbClr>
            </a:outerShdw>
          </a:effectLst>
        </p:spPr>
      </p:pic>
    </p:spTree>
    <p:extLst>
      <p:ext uri="{BB962C8B-B14F-4D97-AF65-F5344CB8AC3E}">
        <p14:creationId xmlns:p14="http://schemas.microsoft.com/office/powerpoint/2010/main" val="184511970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lar-bear-husky-dog-playing-4.jpg"/>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1447800" y="1447800"/>
            <a:ext cx="6103938" cy="4106863"/>
          </a:xfrm>
          <a:ln w="38100" cap="sq">
            <a:solidFill>
              <a:srgbClr val="000000"/>
            </a:solidFill>
            <a:miter lim="800000"/>
            <a:headEnd/>
            <a:tailEnd/>
          </a:ln>
          <a:effectLst>
            <a:outerShdw blurRad="63500" dist="38100" dir="2700000" algn="tl" rotWithShape="0">
              <a:srgbClr val="000000">
                <a:alpha val="42999"/>
              </a:srgbClr>
            </a:outerShdw>
          </a:effectLst>
        </p:spPr>
      </p:pic>
    </p:spTree>
    <p:extLst>
      <p:ext uri="{BB962C8B-B14F-4D97-AF65-F5344CB8AC3E}">
        <p14:creationId xmlns:p14="http://schemas.microsoft.com/office/powerpoint/2010/main" val="2979433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pPr algn="ctr" eaLnBrk="0" fontAlgn="base" hangingPunct="0">
              <a:spcBef>
                <a:spcPct val="0"/>
              </a:spcBef>
              <a:spcAft>
                <a:spcPct val="0"/>
              </a:spcAft>
              <a:defRPr/>
            </a:pPr>
            <a:r>
              <a:rPr lang="en-US" sz="3200" dirty="0">
                <a:solidFill>
                  <a:srgbClr val="FFFF00"/>
                </a:solidFill>
                <a:latin typeface="Arial Black" charset="0"/>
              </a:rPr>
              <a:t>Adverse Childhood Experiences vs.</a:t>
            </a:r>
            <a:br>
              <a:rPr lang="en-US" sz="3200" dirty="0">
                <a:solidFill>
                  <a:srgbClr val="FFFF00"/>
                </a:solidFill>
                <a:latin typeface="Arial Black" charset="0"/>
              </a:rPr>
            </a:br>
            <a:r>
              <a:rPr lang="en-US" sz="3200" dirty="0">
                <a:solidFill>
                  <a:srgbClr val="FFFF00"/>
                </a:solidFill>
                <a:latin typeface="Arial Black" charset="0"/>
              </a:rPr>
              <a:t>Likelihood of  &gt; 50  Sexual Partners</a:t>
            </a:r>
          </a:p>
        </p:txBody>
      </p:sp>
      <p:graphicFrame>
        <p:nvGraphicFramePr>
          <p:cNvPr id="41986" name="Object 3">
            <a:hlinkClick r:id="" action="ppaction://ole?verb=0"/>
          </p:cNvPr>
          <p:cNvGraphicFramePr>
            <a:graphicFrameLocks/>
          </p:cNvGraphicFramePr>
          <p:nvPr/>
        </p:nvGraphicFramePr>
        <p:xfrm>
          <a:off x="369711" y="1981200"/>
          <a:ext cx="8597900" cy="4570413"/>
        </p:xfrm>
        <a:graphic>
          <a:graphicData uri="http://schemas.openxmlformats.org/presentationml/2006/ole">
            <mc:AlternateContent xmlns:mc="http://schemas.openxmlformats.org/markup-compatibility/2006">
              <mc:Choice xmlns:v="urn:schemas-microsoft-com:vml" Requires="v">
                <p:oleObj spid="_x0000_s4150" name="Chart" r:id="rId4" imgW="8743925" imgH="4114867" progId="MSGraph.Chart.8">
                  <p:embed followColorScheme="full"/>
                </p:oleObj>
              </mc:Choice>
              <mc:Fallback>
                <p:oleObj name="Chart" r:id="rId4" imgW="8743925" imgH="4114867" progId="MSGraph.Chart.8">
                  <p:embed followColorScheme="full"/>
                  <p:pic>
                    <p:nvPicPr>
                      <p:cNvPr id="0" name=""/>
                      <p:cNvPicPr>
                        <a:picLocks noChangeArrowheads="1"/>
                      </p:cNvPicPr>
                      <p:nvPr/>
                    </p:nvPicPr>
                    <p:blipFill>
                      <a:blip r:embed="rId5"/>
                      <a:srcRect/>
                      <a:stretch>
                        <a:fillRect/>
                      </a:stretch>
                    </p:blipFill>
                    <p:spPr bwMode="auto">
                      <a:xfrm>
                        <a:off x="369711" y="1981200"/>
                        <a:ext cx="8597900" cy="457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083138"/>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a:latin typeface="Calibri" charset="0"/>
              </a:rPr>
              <a:t>Private behaviors</a:t>
            </a:r>
          </a:p>
        </p:txBody>
      </p:sp>
      <p:sp>
        <p:nvSpPr>
          <p:cNvPr id="68611" name="Content Placeholder 2"/>
          <p:cNvSpPr>
            <a:spLocks noGrp="1"/>
          </p:cNvSpPr>
          <p:nvPr>
            <p:ph idx="1"/>
          </p:nvPr>
        </p:nvSpPr>
        <p:spPr/>
        <p:txBody>
          <a:bodyPr>
            <a:normAutofit/>
          </a:bodyPr>
          <a:lstStyle/>
          <a:p>
            <a:r>
              <a:rPr lang="en-US" sz="3200" dirty="0">
                <a:latin typeface="Calibri" charset="0"/>
              </a:rPr>
              <a:t>We can have immobilization without fear</a:t>
            </a:r>
          </a:p>
          <a:p>
            <a:r>
              <a:rPr lang="en-US" sz="3200" dirty="0">
                <a:latin typeface="Calibri" charset="0"/>
              </a:rPr>
              <a:t>When we </a:t>
            </a:r>
            <a:r>
              <a:rPr lang="en-US" sz="3200" dirty="0" smtClean="0">
                <a:latin typeface="Calibri" charset="0"/>
              </a:rPr>
              <a:t>sleep, eat, defecate, nurse, have sex</a:t>
            </a:r>
            <a:endParaRPr lang="en-US" sz="3200" dirty="0">
              <a:latin typeface="Calibri" charset="0"/>
            </a:endParaRPr>
          </a:p>
          <a:p>
            <a:r>
              <a:rPr lang="en-US" sz="3200" dirty="0">
                <a:latin typeface="Calibri" charset="0"/>
              </a:rPr>
              <a:t>We do these things in safe environments, rooms</a:t>
            </a:r>
          </a:p>
          <a:p>
            <a:r>
              <a:rPr lang="en-US" sz="3200" dirty="0">
                <a:latin typeface="Calibri" charset="0"/>
              </a:rPr>
              <a:t>Immobilization without fear is pleasurable; but immobilization with fear is terrifying</a:t>
            </a:r>
          </a:p>
        </p:txBody>
      </p:sp>
    </p:spTree>
    <p:extLst>
      <p:ext uri="{BB962C8B-B14F-4D97-AF65-F5344CB8AC3E}">
        <p14:creationId xmlns:p14="http://schemas.microsoft.com/office/powerpoint/2010/main" val="363912999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olar-bear-husky-dog-playing-2.jpg"/>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397000" y="1085850"/>
            <a:ext cx="6350000" cy="4229100"/>
          </a:xfrm>
          <a:ln w="38100" cap="sq">
            <a:solidFill>
              <a:srgbClr val="000000"/>
            </a:solidFill>
            <a:miter lim="800000"/>
            <a:headEnd/>
            <a:tailEnd/>
          </a:ln>
          <a:effectLst>
            <a:outerShdw blurRad="63500" dist="38100" dir="2700000" algn="tl" rotWithShape="0">
              <a:srgbClr val="000000">
                <a:alpha val="42999"/>
              </a:srgbClr>
            </a:outerShdw>
          </a:effectLst>
        </p:spPr>
      </p:pic>
    </p:spTree>
    <p:extLst>
      <p:ext uri="{BB962C8B-B14F-4D97-AF65-F5344CB8AC3E}">
        <p14:creationId xmlns:p14="http://schemas.microsoft.com/office/powerpoint/2010/main" val="176533343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Autofit/>
          </a:bodyPr>
          <a:lstStyle/>
          <a:p>
            <a:r>
              <a:rPr lang="en-US" sz="4000" dirty="0" smtClean="0">
                <a:latin typeface="Calibri" charset="0"/>
              </a:rPr>
              <a:t>Past experience determines Present Behavior</a:t>
            </a:r>
            <a:endParaRPr lang="en-US" sz="4000" dirty="0">
              <a:latin typeface="Calibri" charset="0"/>
            </a:endParaRPr>
          </a:p>
        </p:txBody>
      </p:sp>
      <p:sp>
        <p:nvSpPr>
          <p:cNvPr id="70659" name="Content Placeholder 2"/>
          <p:cNvSpPr>
            <a:spLocks noGrp="1"/>
          </p:cNvSpPr>
          <p:nvPr>
            <p:ph idx="1"/>
          </p:nvPr>
        </p:nvSpPr>
        <p:spPr/>
        <p:txBody>
          <a:bodyPr>
            <a:normAutofit/>
          </a:bodyPr>
          <a:lstStyle/>
          <a:p>
            <a:r>
              <a:rPr lang="en-US" dirty="0">
                <a:latin typeface="Calibri" charset="0"/>
              </a:rPr>
              <a:t>Behavior </a:t>
            </a:r>
            <a:r>
              <a:rPr lang="en-US" b="1" dirty="0">
                <a:latin typeface="Calibri" charset="0"/>
              </a:rPr>
              <a:t>emerges</a:t>
            </a:r>
            <a:r>
              <a:rPr lang="en-US" dirty="0">
                <a:latin typeface="Calibri" charset="0"/>
              </a:rPr>
              <a:t> out of a physiological state</a:t>
            </a:r>
          </a:p>
          <a:p>
            <a:r>
              <a:rPr lang="en-US" dirty="0">
                <a:latin typeface="Calibri" charset="0"/>
              </a:rPr>
              <a:t>That physiological state is determined by our unconscious assessment of the level of risk</a:t>
            </a:r>
          </a:p>
          <a:p>
            <a:r>
              <a:rPr lang="en-US" dirty="0">
                <a:latin typeface="Calibri" charset="0"/>
              </a:rPr>
              <a:t>Our assessment of risk is </a:t>
            </a:r>
            <a:r>
              <a:rPr lang="en-US" dirty="0" smtClean="0">
                <a:latin typeface="Calibri" charset="0"/>
              </a:rPr>
              <a:t>determined by our past experiences, especially in childhood</a:t>
            </a:r>
            <a:endParaRPr lang="en-US" dirty="0">
              <a:latin typeface="Calibri" charset="0"/>
            </a:endParaRPr>
          </a:p>
          <a:p>
            <a:r>
              <a:rPr lang="en-US" dirty="0">
                <a:latin typeface="Calibri" charset="0"/>
              </a:rPr>
              <a:t>Defensive behavior is not intentional</a:t>
            </a:r>
          </a:p>
          <a:p>
            <a:r>
              <a:rPr lang="en-US" dirty="0" smtClean="0">
                <a:latin typeface="Calibri" charset="0"/>
              </a:rPr>
              <a:t>Our physiological state drives choices, and determines our health</a:t>
            </a:r>
            <a:endParaRPr lang="en-US" dirty="0">
              <a:latin typeface="Calibri" charset="0"/>
            </a:endParaRPr>
          </a:p>
        </p:txBody>
      </p:sp>
    </p:spTree>
    <p:extLst>
      <p:ext uri="{BB962C8B-B14F-4D97-AF65-F5344CB8AC3E}">
        <p14:creationId xmlns:p14="http://schemas.microsoft.com/office/powerpoint/2010/main" val="198086780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p:txBody>
          <a:bodyPr>
            <a:normAutofit/>
          </a:bodyPr>
          <a:lstStyle/>
          <a:p>
            <a:pPr algn="ctr">
              <a:buNone/>
            </a:pPr>
            <a:endParaRPr lang="en-US" dirty="0" smtClean="0"/>
          </a:p>
          <a:p>
            <a:pPr algn="ctr">
              <a:buNone/>
            </a:pPr>
            <a:endParaRPr lang="en-US" sz="3200" dirty="0" smtClean="0"/>
          </a:p>
          <a:p>
            <a:pPr algn="ctr">
              <a:buNone/>
            </a:pPr>
            <a:r>
              <a:rPr lang="en-US" sz="3200" dirty="0" smtClean="0"/>
              <a:t>The </a:t>
            </a:r>
            <a:r>
              <a:rPr lang="en-US" sz="3200" i="1" u="sng" dirty="0" smtClean="0"/>
              <a:t>external</a:t>
            </a:r>
            <a:r>
              <a:rPr lang="en-US" sz="3200" dirty="0" smtClean="0"/>
              <a:t> environment may be the same for everyone, but….</a:t>
            </a:r>
          </a:p>
          <a:p>
            <a:pPr algn="ctr">
              <a:buNone/>
            </a:pPr>
            <a:r>
              <a:rPr lang="en-US" sz="3200" dirty="0" smtClean="0"/>
              <a:t>The </a:t>
            </a:r>
            <a:r>
              <a:rPr lang="en-US" sz="3200" i="1" u="sng" dirty="0" smtClean="0"/>
              <a:t>internal</a:t>
            </a:r>
            <a:r>
              <a:rPr lang="en-US" sz="3200" dirty="0" smtClean="0"/>
              <a:t> environment is different for everyone</a:t>
            </a:r>
          </a:p>
          <a:p>
            <a:pPr algn="ctr">
              <a:buNone/>
            </a:pPr>
            <a:r>
              <a:rPr lang="en-US" sz="3200" dirty="0" smtClean="0"/>
              <a:t>The external environment is processed and experienced differently by each individual brain</a:t>
            </a:r>
            <a:endParaRPr lang="en-US" sz="3200" dirty="0"/>
          </a:p>
        </p:txBody>
      </p:sp>
    </p:spTree>
    <p:extLst>
      <p:ext uri="{BB962C8B-B14F-4D97-AF65-F5344CB8AC3E}">
        <p14:creationId xmlns:p14="http://schemas.microsoft.com/office/powerpoint/2010/main" val="38999068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How do we help people regulate their behavior?</a:t>
            </a:r>
            <a:endParaRPr lang="en-US" dirty="0">
              <a:ea typeface="+mj-ea"/>
            </a:endParaRPr>
          </a:p>
        </p:txBody>
      </p:sp>
      <p:sp>
        <p:nvSpPr>
          <p:cNvPr id="72707" name="Content Placeholder 2"/>
          <p:cNvSpPr>
            <a:spLocks noGrp="1"/>
          </p:cNvSpPr>
          <p:nvPr>
            <p:ph idx="1"/>
          </p:nvPr>
        </p:nvSpPr>
        <p:spPr/>
        <p:txBody>
          <a:bodyPr/>
          <a:lstStyle/>
          <a:p>
            <a:r>
              <a:rPr lang="en-US">
                <a:latin typeface="Calibri" charset="0"/>
              </a:rPr>
              <a:t>Need to create safe environments</a:t>
            </a:r>
          </a:p>
          <a:p>
            <a:r>
              <a:rPr lang="en-US">
                <a:latin typeface="Calibri" charset="0"/>
              </a:rPr>
              <a:t>In safe environments the ventral vagus can express itself</a:t>
            </a:r>
          </a:p>
          <a:p>
            <a:r>
              <a:rPr lang="en-US">
                <a:latin typeface="Calibri" charset="0"/>
              </a:rPr>
              <a:t>We can use our social engagement system to turn off defensive systems</a:t>
            </a:r>
          </a:p>
          <a:p>
            <a:r>
              <a:rPr lang="en-US">
                <a:latin typeface="Calibri" charset="0"/>
              </a:rPr>
              <a:t>Social engagement behavior is not a learned behavior; it is an emergent behavior out of a physiological state</a:t>
            </a:r>
          </a:p>
        </p:txBody>
      </p:sp>
    </p:spTree>
    <p:extLst>
      <p:ext uri="{BB962C8B-B14F-4D97-AF65-F5344CB8AC3E}">
        <p14:creationId xmlns:p14="http://schemas.microsoft.com/office/powerpoint/2010/main" val="367076109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3"/>
          <p:cNvSpPr>
            <a:spLocks noGrp="1"/>
          </p:cNvSpPr>
          <p:nvPr>
            <p:ph/>
          </p:nvPr>
        </p:nvSpPr>
        <p:spPr>
          <a:xfrm>
            <a:off x="457200" y="1524000"/>
            <a:ext cx="8229600" cy="4602163"/>
          </a:xfrm>
        </p:spPr>
        <p:txBody>
          <a:bodyPr>
            <a:normAutofit/>
          </a:bodyPr>
          <a:lstStyle/>
          <a:p>
            <a:r>
              <a:rPr lang="en-US" dirty="0">
                <a:latin typeface="Calibri" charset="0"/>
              </a:rPr>
              <a:t>It</a:t>
            </a:r>
            <a:r>
              <a:rPr lang="ja-JP" altLang="en-US" dirty="0">
                <a:latin typeface="Calibri" charset="0"/>
              </a:rPr>
              <a:t>’</a:t>
            </a:r>
            <a:r>
              <a:rPr lang="en-US" dirty="0">
                <a:latin typeface="Calibri" charset="0"/>
              </a:rPr>
              <a:t>s important to get a sense of what the person</a:t>
            </a:r>
            <a:r>
              <a:rPr lang="ja-JP" altLang="en-US" dirty="0">
                <a:latin typeface="Calibri" charset="0"/>
              </a:rPr>
              <a:t>’</a:t>
            </a:r>
            <a:r>
              <a:rPr lang="en-US" dirty="0">
                <a:latin typeface="Calibri" charset="0"/>
              </a:rPr>
              <a:t>s early environment was like</a:t>
            </a:r>
          </a:p>
          <a:p>
            <a:r>
              <a:rPr lang="en-US" dirty="0">
                <a:latin typeface="Calibri" charset="0"/>
              </a:rPr>
              <a:t>Understand the way their brain learned to interact with the environment</a:t>
            </a:r>
          </a:p>
          <a:p>
            <a:r>
              <a:rPr lang="en-US" dirty="0">
                <a:latin typeface="Calibri" charset="0"/>
              </a:rPr>
              <a:t>The first step is to create a safe environment</a:t>
            </a:r>
          </a:p>
          <a:p>
            <a:r>
              <a:rPr lang="en-US" dirty="0">
                <a:latin typeface="Calibri" charset="0"/>
              </a:rPr>
              <a:t>How to do that will differ with each individual</a:t>
            </a:r>
          </a:p>
          <a:p>
            <a:r>
              <a:rPr lang="en-US" dirty="0">
                <a:latin typeface="Calibri" charset="0"/>
              </a:rPr>
              <a:t>Defensive behavior can be suppressed by the newer ventral vagal physiology</a:t>
            </a:r>
          </a:p>
          <a:p>
            <a:r>
              <a:rPr lang="en-US" b="1" dirty="0">
                <a:latin typeface="Calibri" charset="0"/>
              </a:rPr>
              <a:t>Allows</a:t>
            </a:r>
            <a:r>
              <a:rPr lang="en-US" dirty="0">
                <a:latin typeface="Calibri" charset="0"/>
              </a:rPr>
              <a:t> social behavior to emerge</a:t>
            </a:r>
          </a:p>
        </p:txBody>
      </p:sp>
    </p:spTree>
    <p:extLst>
      <p:ext uri="{BB962C8B-B14F-4D97-AF65-F5344CB8AC3E}">
        <p14:creationId xmlns:p14="http://schemas.microsoft.com/office/powerpoint/2010/main" val="30636174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2"/>
          <p:cNvSpPr>
            <a:spLocks noGrp="1"/>
          </p:cNvSpPr>
          <p:nvPr>
            <p:ph type="title"/>
          </p:nvPr>
        </p:nvSpPr>
        <p:spPr/>
        <p:txBody>
          <a:bodyPr/>
          <a:lstStyle/>
          <a:p>
            <a:r>
              <a:rPr lang="en-US" dirty="0">
                <a:latin typeface="Calibri" charset="0"/>
              </a:rPr>
              <a:t>Important take-home points</a:t>
            </a:r>
          </a:p>
        </p:txBody>
      </p:sp>
      <p:sp>
        <p:nvSpPr>
          <p:cNvPr id="75779" name="Content Placeholder 3"/>
          <p:cNvSpPr>
            <a:spLocks noGrp="1"/>
          </p:cNvSpPr>
          <p:nvPr>
            <p:ph idx="1"/>
          </p:nvPr>
        </p:nvSpPr>
        <p:spPr/>
        <p:txBody>
          <a:bodyPr/>
          <a:lstStyle/>
          <a:p>
            <a:r>
              <a:rPr lang="en-US" dirty="0">
                <a:latin typeface="Calibri" charset="0"/>
              </a:rPr>
              <a:t>Behavior is </a:t>
            </a:r>
            <a:r>
              <a:rPr lang="en-US" dirty="0" smtClean="0">
                <a:latin typeface="Calibri" charset="0"/>
              </a:rPr>
              <a:t>adaptive, “bad habits” can be coping strategies to manage a dysregulated system</a:t>
            </a:r>
            <a:endParaRPr lang="en-US" dirty="0">
              <a:latin typeface="Calibri" charset="0"/>
            </a:endParaRPr>
          </a:p>
          <a:p>
            <a:r>
              <a:rPr lang="en-US" dirty="0">
                <a:latin typeface="Calibri" charset="0"/>
              </a:rPr>
              <a:t>Behavior emerges out of our physiological state</a:t>
            </a:r>
          </a:p>
          <a:p>
            <a:r>
              <a:rPr lang="en-US" dirty="0">
                <a:latin typeface="Calibri" charset="0"/>
              </a:rPr>
              <a:t>Physiological state is dependent on assessment of risk by our feature detectors</a:t>
            </a:r>
          </a:p>
          <a:p>
            <a:r>
              <a:rPr lang="en-US" dirty="0" smtClean="0">
                <a:latin typeface="Calibri" charset="0"/>
              </a:rPr>
              <a:t>What we assess as dangerous or life-threatening is based </a:t>
            </a:r>
            <a:r>
              <a:rPr lang="en-US" dirty="0">
                <a:latin typeface="Calibri" charset="0"/>
              </a:rPr>
              <a:t>on past </a:t>
            </a:r>
            <a:r>
              <a:rPr lang="en-US" dirty="0" smtClean="0">
                <a:latin typeface="Calibri" charset="0"/>
              </a:rPr>
              <a:t>experience</a:t>
            </a:r>
            <a:endParaRPr lang="en-US" dirty="0">
              <a:latin typeface="Calibri" charset="0"/>
            </a:endParaRPr>
          </a:p>
          <a:p>
            <a:r>
              <a:rPr lang="en-US" dirty="0" smtClean="0">
                <a:latin typeface="Calibri" charset="0"/>
              </a:rPr>
              <a:t>These behaviors have a large impact on our overall health and ability to function</a:t>
            </a:r>
            <a:endParaRPr lang="en-US" dirty="0">
              <a:latin typeface="Calibri" charset="0"/>
            </a:endParaRPr>
          </a:p>
        </p:txBody>
      </p:sp>
    </p:spTree>
    <p:extLst>
      <p:ext uri="{BB962C8B-B14F-4D97-AF65-F5344CB8AC3E}">
        <p14:creationId xmlns:p14="http://schemas.microsoft.com/office/powerpoint/2010/main" val="2139286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812800" y="685800"/>
            <a:ext cx="7653867" cy="418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lvl1pPr marL="285750" indent="-285750">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0" fontAlgn="base" hangingPunct="0">
              <a:spcBef>
                <a:spcPct val="50000"/>
              </a:spcBef>
              <a:spcAft>
                <a:spcPct val="0"/>
              </a:spcAft>
            </a:pPr>
            <a:r>
              <a:rPr lang="ja-JP" altLang="en-US" sz="2800" b="1" i="1" dirty="0">
                <a:solidFill>
                  <a:srgbClr val="FFFF00"/>
                </a:solidFill>
                <a:effectLst>
                  <a:outerShdw blurRad="38100" dist="38100" dir="2700000" algn="tl">
                    <a:srgbClr val="000000"/>
                  </a:outerShdw>
                </a:effectLst>
                <a:latin typeface="Arial" pitchFamily="34" charset="0"/>
              </a:rPr>
              <a:t>“</a:t>
            </a:r>
            <a:r>
              <a:rPr lang="en-US" altLang="ja-JP" sz="2800" b="1" i="1" dirty="0">
                <a:solidFill>
                  <a:srgbClr val="FFFF00"/>
                </a:solidFill>
                <a:effectLst>
                  <a:outerShdw blurRad="38100" dist="38100" dir="2700000" algn="tl">
                    <a:srgbClr val="000000"/>
                  </a:outerShdw>
                </a:effectLst>
                <a:latin typeface="Garamond" pitchFamily="18" charset="0"/>
              </a:rPr>
              <a:t>The truth about childhood is stored up in our bodies and lives in the depths of our souls. Our intellect can be deceived, our feelings can be numbed and manipulated, our perceptions shamed and confused, our bodies tricked with medication, but our soul never forgets. And because we are one, one whole soul in one body, someday our body will present its bill.</a:t>
            </a:r>
            <a:r>
              <a:rPr lang="ja-JP" altLang="en-US" sz="2800" b="1" i="1" dirty="0">
                <a:solidFill>
                  <a:srgbClr val="FFFF00"/>
                </a:solidFill>
                <a:effectLst>
                  <a:outerShdw blurRad="38100" dist="38100" dir="2700000" algn="tl">
                    <a:srgbClr val="000000"/>
                  </a:outerShdw>
                </a:effectLst>
                <a:latin typeface="Arial" pitchFamily="34" charset="0"/>
              </a:rPr>
              <a:t>”</a:t>
            </a:r>
            <a:endParaRPr lang="en-US" altLang="ja-JP" sz="2800" b="1" dirty="0">
              <a:solidFill>
                <a:srgbClr val="FFFF00"/>
              </a:solidFill>
              <a:effectLst>
                <a:outerShdw blurRad="38100" dist="38100" dir="2700000" algn="tl">
                  <a:srgbClr val="000000"/>
                </a:outerShdw>
              </a:effectLst>
            </a:endParaRPr>
          </a:p>
          <a:p>
            <a:pPr algn="r" eaLnBrk="0" fontAlgn="base" hangingPunct="0">
              <a:spcBef>
                <a:spcPct val="50000"/>
              </a:spcBef>
              <a:spcAft>
                <a:spcPct val="0"/>
              </a:spcAft>
            </a:pPr>
            <a:r>
              <a:rPr lang="en-US" altLang="en-US" sz="2800" b="1" dirty="0">
                <a:solidFill>
                  <a:srgbClr val="FFFF00"/>
                </a:solidFill>
                <a:latin typeface="Tahoma" pitchFamily="34" charset="0"/>
              </a:rPr>
              <a:t>Alice Miller</a:t>
            </a:r>
          </a:p>
        </p:txBody>
      </p:sp>
    </p:spTree>
    <p:extLst>
      <p:ext uri="{BB962C8B-B14F-4D97-AF65-F5344CB8AC3E}">
        <p14:creationId xmlns:p14="http://schemas.microsoft.com/office/powerpoint/2010/main" val="194854804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182112"/>
          </a:xfrm>
        </p:spPr>
        <p:txBody>
          <a:bodyPr/>
          <a:lstStyle/>
          <a:p>
            <a:pPr algn="ctr"/>
            <a:r>
              <a:rPr lang="en-US" dirty="0" smtClean="0">
                <a:latin typeface="Baskerville Old Face" panose="02020602080505020303" pitchFamily="18" charset="0"/>
              </a:rPr>
              <a:t>Thank you</a:t>
            </a:r>
            <a:endParaRPr lang="en-US" dirty="0">
              <a:latin typeface="Baskerville Old Face" panose="02020602080505020303" pitchFamily="18" charset="0"/>
            </a:endParaRPr>
          </a:p>
        </p:txBody>
      </p:sp>
    </p:spTree>
    <p:extLst>
      <p:ext uri="{BB962C8B-B14F-4D97-AF65-F5344CB8AC3E}">
        <p14:creationId xmlns:p14="http://schemas.microsoft.com/office/powerpoint/2010/main" val="4132055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pPr algn="ctr" eaLnBrk="0" fontAlgn="base" hangingPunct="0">
              <a:spcBef>
                <a:spcPct val="0"/>
              </a:spcBef>
              <a:spcAft>
                <a:spcPct val="0"/>
              </a:spcAft>
              <a:defRPr/>
            </a:pPr>
            <a:r>
              <a:rPr lang="en-US" sz="3200" dirty="0">
                <a:solidFill>
                  <a:srgbClr val="FFFF00"/>
                </a:solidFill>
                <a:latin typeface="Arial Black" charset="0"/>
              </a:rPr>
              <a:t>Adverse Childhood Experiences vs.</a:t>
            </a:r>
            <a:br>
              <a:rPr lang="en-US" sz="3200" dirty="0">
                <a:solidFill>
                  <a:srgbClr val="FFFF00"/>
                </a:solidFill>
                <a:latin typeface="Arial Black" charset="0"/>
              </a:rPr>
            </a:br>
            <a:r>
              <a:rPr lang="en-US" sz="3200" dirty="0">
                <a:solidFill>
                  <a:srgbClr val="FFFF00"/>
                </a:solidFill>
                <a:latin typeface="Arial Black" charset="0"/>
              </a:rPr>
              <a:t>History of STD</a:t>
            </a:r>
          </a:p>
        </p:txBody>
      </p:sp>
      <p:graphicFrame>
        <p:nvGraphicFramePr>
          <p:cNvPr id="44034" name="Object 3">
            <a:hlinkClick r:id="" action="ppaction://ole?verb=0"/>
          </p:cNvPr>
          <p:cNvGraphicFramePr>
            <a:graphicFrameLocks/>
          </p:cNvGraphicFramePr>
          <p:nvPr/>
        </p:nvGraphicFramePr>
        <p:xfrm>
          <a:off x="98785" y="1987550"/>
          <a:ext cx="8990189" cy="4781550"/>
        </p:xfrm>
        <a:graphic>
          <a:graphicData uri="http://schemas.openxmlformats.org/presentationml/2006/ole">
            <mc:AlternateContent xmlns:mc="http://schemas.openxmlformats.org/markup-compatibility/2006">
              <mc:Choice xmlns:v="urn:schemas-microsoft-com:vml" Requires="v">
                <p:oleObj spid="_x0000_s5174" name="Chart" r:id="rId4" imgW="8743925" imgH="4114867" progId="MSGraph.Chart.8">
                  <p:embed followColorScheme="full"/>
                </p:oleObj>
              </mc:Choice>
              <mc:Fallback>
                <p:oleObj name="Chart" r:id="rId4" imgW="8743925" imgH="4114867" progId="MSGraph.Chart.8">
                  <p:embed followColorScheme="full"/>
                  <p:pic>
                    <p:nvPicPr>
                      <p:cNvPr id="0" name=""/>
                      <p:cNvPicPr>
                        <a:picLocks noChangeArrowheads="1"/>
                      </p:cNvPicPr>
                      <p:nvPr/>
                    </p:nvPicPr>
                    <p:blipFill>
                      <a:blip r:embed="rId5"/>
                      <a:srcRect/>
                      <a:stretch>
                        <a:fillRect/>
                      </a:stretch>
                    </p:blipFill>
                    <p:spPr bwMode="auto">
                      <a:xfrm>
                        <a:off x="98785" y="1987550"/>
                        <a:ext cx="8990189"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79050882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40267" y="381000"/>
            <a:ext cx="826346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fontAlgn="base" hangingPunct="0">
              <a:spcBef>
                <a:spcPct val="0"/>
              </a:spcBef>
              <a:spcAft>
                <a:spcPct val="0"/>
              </a:spcAft>
            </a:pPr>
            <a:r>
              <a:rPr lang="en-US" altLang="en-US" sz="3600">
                <a:solidFill>
                  <a:srgbClr val="FFFF00"/>
                </a:solidFill>
                <a:latin typeface="Arial Black" pitchFamily="34" charset="0"/>
              </a:rPr>
              <a:t>ACE Score vs. Smoking and COPD</a:t>
            </a:r>
            <a:r>
              <a:rPr lang="en-US" altLang="en-US" sz="4400" b="1">
                <a:solidFill>
                  <a:srgbClr val="000000"/>
                </a:solidFill>
                <a:effectLst>
                  <a:outerShdw blurRad="38100" dist="38100" dir="2700000" algn="tl">
                    <a:srgbClr val="FFFFFF"/>
                  </a:outerShdw>
                </a:effectLst>
                <a:latin typeface="Univers (W1)" charset="0"/>
              </a:rPr>
              <a:t> </a:t>
            </a:r>
          </a:p>
        </p:txBody>
      </p:sp>
      <p:graphicFrame>
        <p:nvGraphicFramePr>
          <p:cNvPr id="22530" name="Object 3">
            <a:hlinkClick r:id="" action="ppaction://ole?verb=0"/>
          </p:cNvPr>
          <p:cNvGraphicFramePr>
            <a:graphicFrameLocks/>
          </p:cNvGraphicFramePr>
          <p:nvPr/>
        </p:nvGraphicFramePr>
        <p:xfrm>
          <a:off x="845256" y="758825"/>
          <a:ext cx="8324144" cy="5900738"/>
        </p:xfrm>
        <a:graphic>
          <a:graphicData uri="http://schemas.openxmlformats.org/presentationml/2006/ole">
            <mc:AlternateContent xmlns:mc="http://schemas.openxmlformats.org/markup-compatibility/2006">
              <mc:Choice xmlns:v="urn:schemas-microsoft-com:vml" Requires="v">
                <p:oleObj spid="_x0000_s6197" name="Chart" r:id="rId4" imgW="7210391" imgH="4705482" progId="MSGraph.Chart.8">
                  <p:embed followColorScheme="full"/>
                </p:oleObj>
              </mc:Choice>
              <mc:Fallback>
                <p:oleObj name="Chart" r:id="rId4" imgW="7210391" imgH="4705482" progId="MSGraph.Chart.8">
                  <p:embed followColorScheme="full"/>
                  <p:pic>
                    <p:nvPicPr>
                      <p:cNvPr id="0" name=""/>
                      <p:cNvPicPr>
                        <a:picLocks noChangeArrowheads="1"/>
                      </p:cNvPicPr>
                      <p:nvPr/>
                    </p:nvPicPr>
                    <p:blipFill>
                      <a:blip r:embed="rId5"/>
                      <a:srcRect/>
                      <a:stretch>
                        <a:fillRect/>
                      </a:stretch>
                    </p:blipFill>
                    <p:spPr bwMode="auto">
                      <a:xfrm>
                        <a:off x="845256" y="758825"/>
                        <a:ext cx="8324144" cy="590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8067771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541867" y="762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pPr algn="ctr" eaLnBrk="0" fontAlgn="base" hangingPunct="0">
              <a:spcBef>
                <a:spcPct val="0"/>
              </a:spcBef>
              <a:spcAft>
                <a:spcPct val="0"/>
              </a:spcAft>
              <a:defRPr/>
            </a:pPr>
            <a:r>
              <a:rPr lang="en-US" sz="4000">
                <a:solidFill>
                  <a:srgbClr val="FFFF00"/>
                </a:solidFill>
                <a:latin typeface="Arial Black" charset="0"/>
              </a:rPr>
              <a:t>Childhood Experiences </a:t>
            </a:r>
            <a:br>
              <a:rPr lang="en-US" sz="4000">
                <a:solidFill>
                  <a:srgbClr val="FFFF00"/>
                </a:solidFill>
                <a:latin typeface="Arial Black" charset="0"/>
              </a:rPr>
            </a:br>
            <a:r>
              <a:rPr lang="en-US" sz="4000">
                <a:solidFill>
                  <a:srgbClr val="FFFF00"/>
                </a:solidFill>
                <a:latin typeface="Arial Black" charset="0"/>
              </a:rPr>
              <a:t>Underlie Chronic Depression</a:t>
            </a:r>
          </a:p>
        </p:txBody>
      </p:sp>
      <p:graphicFrame>
        <p:nvGraphicFramePr>
          <p:cNvPr id="32770" name="Object 3">
            <a:hlinkClick r:id="" action="ppaction://ole?verb=0"/>
          </p:cNvPr>
          <p:cNvGraphicFramePr>
            <a:graphicFrameLocks/>
          </p:cNvGraphicFramePr>
          <p:nvPr/>
        </p:nvGraphicFramePr>
        <p:xfrm>
          <a:off x="200378" y="1992314"/>
          <a:ext cx="8834967" cy="4700587"/>
        </p:xfrm>
        <a:graphic>
          <a:graphicData uri="http://schemas.openxmlformats.org/presentationml/2006/ole">
            <mc:AlternateContent xmlns:mc="http://schemas.openxmlformats.org/markup-compatibility/2006">
              <mc:Choice xmlns:v="urn:schemas-microsoft-com:vml" Requires="v">
                <p:oleObj spid="_x0000_s7221" name="Chart" r:id="rId4" imgW="8743925" imgH="4114867" progId="MSGraph.Chart.8">
                  <p:embed followColorScheme="full"/>
                </p:oleObj>
              </mc:Choice>
              <mc:Fallback>
                <p:oleObj name="Chart" r:id="rId4" imgW="8743925" imgH="4114867" progId="MSGraph.Chart.8">
                  <p:embed followColorScheme="full"/>
                  <p:pic>
                    <p:nvPicPr>
                      <p:cNvPr id="0" name=""/>
                      <p:cNvPicPr>
                        <a:picLocks noChangeArrowheads="1"/>
                      </p:cNvPicPr>
                      <p:nvPr/>
                    </p:nvPicPr>
                    <p:blipFill>
                      <a:blip r:embed="rId5"/>
                      <a:srcRect/>
                      <a:stretch>
                        <a:fillRect/>
                      </a:stretch>
                    </p:blipFill>
                    <p:spPr bwMode="auto">
                      <a:xfrm>
                        <a:off x="200378" y="1992314"/>
                        <a:ext cx="8834967" cy="470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1803472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730956" y="609600"/>
            <a:ext cx="760024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pPr algn="ctr" eaLnBrk="0" fontAlgn="base" hangingPunct="0">
              <a:spcBef>
                <a:spcPct val="0"/>
              </a:spcBef>
              <a:spcAft>
                <a:spcPct val="0"/>
              </a:spcAft>
              <a:defRPr/>
            </a:pPr>
            <a:r>
              <a:rPr lang="en-US" sz="3600">
                <a:solidFill>
                  <a:srgbClr val="FFFF00"/>
                </a:solidFill>
                <a:latin typeface="Arial Black" charset="0"/>
              </a:rPr>
              <a:t>Childhood Experiences </a:t>
            </a:r>
            <a:br>
              <a:rPr lang="en-US" sz="3600">
                <a:solidFill>
                  <a:srgbClr val="FFFF00"/>
                </a:solidFill>
                <a:latin typeface="Arial Black" charset="0"/>
              </a:rPr>
            </a:br>
            <a:r>
              <a:rPr lang="en-US" sz="3600">
                <a:solidFill>
                  <a:srgbClr val="FFFF00"/>
                </a:solidFill>
                <a:latin typeface="Arial Black" charset="0"/>
              </a:rPr>
              <a:t>Underlie Suicide</a:t>
            </a:r>
          </a:p>
        </p:txBody>
      </p:sp>
      <p:graphicFrame>
        <p:nvGraphicFramePr>
          <p:cNvPr id="34818" name="Object 3">
            <a:hlinkClick r:id="" action="ppaction://ole?verb=0"/>
          </p:cNvPr>
          <p:cNvGraphicFramePr>
            <a:graphicFrameLocks/>
          </p:cNvGraphicFramePr>
          <p:nvPr/>
        </p:nvGraphicFramePr>
        <p:xfrm>
          <a:off x="965200" y="1179514"/>
          <a:ext cx="7548034" cy="5407025"/>
        </p:xfrm>
        <a:graphic>
          <a:graphicData uri="http://schemas.openxmlformats.org/presentationml/2006/ole">
            <mc:AlternateContent xmlns:mc="http://schemas.openxmlformats.org/markup-compatibility/2006">
              <mc:Choice xmlns:v="urn:schemas-microsoft-com:vml" Requires="v">
                <p:oleObj spid="_x0000_s8245" name="Chart" r:id="rId4" imgW="8629740" imgH="5467235" progId="MSGraph.Chart.8">
                  <p:embed followColorScheme="full"/>
                </p:oleObj>
              </mc:Choice>
              <mc:Fallback>
                <p:oleObj name="Chart" r:id="rId4" imgW="8629740" imgH="5467235" progId="MSGraph.Chart.8">
                  <p:embed followColorScheme="full"/>
                  <p:pic>
                    <p:nvPicPr>
                      <p:cNvPr id="0" name=""/>
                      <p:cNvPicPr>
                        <a:picLocks noChangeArrowheads="1"/>
                      </p:cNvPicPr>
                      <p:nvPr/>
                    </p:nvPicPr>
                    <p:blipFill>
                      <a:blip r:embed="rId5"/>
                      <a:srcRect/>
                      <a:stretch>
                        <a:fillRect/>
                      </a:stretch>
                    </p:blipFill>
                    <p:spPr bwMode="auto">
                      <a:xfrm>
                        <a:off x="965200" y="1179514"/>
                        <a:ext cx="7548034" cy="540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8916" name="Rectangle 4"/>
          <p:cNvSpPr>
            <a:spLocks noChangeArrowheads="1"/>
          </p:cNvSpPr>
          <p:nvPr/>
        </p:nvSpPr>
        <p:spPr bwMode="auto">
          <a:xfrm>
            <a:off x="3876323" y="5313364"/>
            <a:ext cx="33663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0" fontAlgn="base" hangingPunct="0">
              <a:spcBef>
                <a:spcPct val="0"/>
              </a:spcBef>
              <a:spcAft>
                <a:spcPct val="0"/>
              </a:spcAft>
            </a:pPr>
            <a:r>
              <a:rPr lang="en-US" altLang="en-US" b="1">
                <a:solidFill>
                  <a:srgbClr val="FFFFFF"/>
                </a:solidFill>
                <a:effectLst>
                  <a:outerShdw blurRad="38100" dist="38100" dir="2700000" algn="tl">
                    <a:srgbClr val="000000"/>
                  </a:outerShdw>
                </a:effectLst>
              </a:rPr>
              <a:t>1</a:t>
            </a:r>
          </a:p>
        </p:txBody>
      </p:sp>
      <p:sp>
        <p:nvSpPr>
          <p:cNvPr id="38917" name="Rectangle 5"/>
          <p:cNvSpPr>
            <a:spLocks noChangeArrowheads="1"/>
          </p:cNvSpPr>
          <p:nvPr/>
        </p:nvSpPr>
        <p:spPr bwMode="auto">
          <a:xfrm>
            <a:off x="4960057" y="4856164"/>
            <a:ext cx="33663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0" fontAlgn="base" hangingPunct="0">
              <a:spcBef>
                <a:spcPct val="0"/>
              </a:spcBef>
              <a:spcAft>
                <a:spcPct val="0"/>
              </a:spcAft>
            </a:pPr>
            <a:r>
              <a:rPr lang="en-US" altLang="en-US" b="1">
                <a:solidFill>
                  <a:srgbClr val="FFFFFF"/>
                </a:solidFill>
                <a:effectLst>
                  <a:outerShdw blurRad="38100" dist="38100" dir="2700000" algn="tl">
                    <a:srgbClr val="000000"/>
                  </a:outerShdw>
                </a:effectLst>
              </a:rPr>
              <a:t>2</a:t>
            </a:r>
          </a:p>
        </p:txBody>
      </p:sp>
      <p:sp>
        <p:nvSpPr>
          <p:cNvPr id="38918" name="Rectangle 6"/>
          <p:cNvSpPr>
            <a:spLocks noChangeArrowheads="1"/>
          </p:cNvSpPr>
          <p:nvPr/>
        </p:nvSpPr>
        <p:spPr bwMode="auto">
          <a:xfrm>
            <a:off x="3063523" y="5465764"/>
            <a:ext cx="33663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0" fontAlgn="base" hangingPunct="0">
              <a:spcBef>
                <a:spcPct val="0"/>
              </a:spcBef>
              <a:spcAft>
                <a:spcPct val="0"/>
              </a:spcAft>
            </a:pPr>
            <a:r>
              <a:rPr lang="en-US" altLang="en-US" b="1">
                <a:solidFill>
                  <a:srgbClr val="FFFFFF"/>
                </a:solidFill>
                <a:effectLst>
                  <a:outerShdw blurRad="38100" dist="38100" dir="2700000" algn="tl">
                    <a:srgbClr val="000000"/>
                  </a:outerShdw>
                </a:effectLst>
              </a:rPr>
              <a:t>0</a:t>
            </a:r>
          </a:p>
        </p:txBody>
      </p:sp>
      <p:sp>
        <p:nvSpPr>
          <p:cNvPr id="38919" name="Rectangle 7"/>
          <p:cNvSpPr>
            <a:spLocks noChangeArrowheads="1"/>
          </p:cNvSpPr>
          <p:nvPr/>
        </p:nvSpPr>
        <p:spPr bwMode="auto">
          <a:xfrm>
            <a:off x="5840590" y="3713164"/>
            <a:ext cx="33663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0" fontAlgn="base" hangingPunct="0">
              <a:spcBef>
                <a:spcPct val="0"/>
              </a:spcBef>
              <a:spcAft>
                <a:spcPct val="0"/>
              </a:spcAft>
            </a:pPr>
            <a:r>
              <a:rPr lang="en-US" altLang="en-US" b="1">
                <a:solidFill>
                  <a:srgbClr val="FFFFFF"/>
                </a:solidFill>
                <a:effectLst>
                  <a:outerShdw blurRad="38100" dist="38100" dir="2700000" algn="tl">
                    <a:srgbClr val="000000"/>
                  </a:outerShdw>
                </a:effectLst>
              </a:rPr>
              <a:t>3</a:t>
            </a:r>
          </a:p>
        </p:txBody>
      </p:sp>
      <p:sp>
        <p:nvSpPr>
          <p:cNvPr id="38920" name="Rectangle 8"/>
          <p:cNvSpPr>
            <a:spLocks noChangeArrowheads="1"/>
          </p:cNvSpPr>
          <p:nvPr/>
        </p:nvSpPr>
        <p:spPr bwMode="auto">
          <a:xfrm>
            <a:off x="6721123" y="1960564"/>
            <a:ext cx="51135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0" fontAlgn="base" hangingPunct="0">
              <a:spcBef>
                <a:spcPct val="0"/>
              </a:spcBef>
              <a:spcAft>
                <a:spcPct val="0"/>
              </a:spcAft>
            </a:pPr>
            <a:r>
              <a:rPr lang="en-US" altLang="en-US" b="1">
                <a:solidFill>
                  <a:srgbClr val="FFFFFF"/>
                </a:solidFill>
                <a:effectLst>
                  <a:outerShdw blurRad="38100" dist="38100" dir="2700000" algn="tl">
                    <a:srgbClr val="000000"/>
                  </a:outerShdw>
                </a:effectLst>
              </a:rPr>
              <a:t>4+</a:t>
            </a:r>
          </a:p>
        </p:txBody>
      </p:sp>
    </p:spTree>
    <p:extLst>
      <p:ext uri="{BB962C8B-B14F-4D97-AF65-F5344CB8AC3E}">
        <p14:creationId xmlns:p14="http://schemas.microsoft.com/office/powerpoint/2010/main" val="204053575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41301" y="76200"/>
            <a:ext cx="8410222" cy="1600200"/>
          </a:xfrm>
        </p:spPr>
        <p:txBody>
          <a:bodyPr/>
          <a:lstStyle/>
          <a:p>
            <a:pPr>
              <a:defRPr/>
            </a:pPr>
            <a:r>
              <a:rPr lang="en-US" sz="3200" smtClean="0">
                <a:solidFill>
                  <a:srgbClr val="FFFF00"/>
                </a:solidFill>
                <a:latin typeface="Arial Black" charset="0"/>
                <a:ea typeface="+mj-ea"/>
                <a:cs typeface="+mj-cs"/>
              </a:rPr>
              <a:t>Childhood</a:t>
            </a:r>
            <a:r>
              <a:rPr lang="en-US" sz="3200" smtClean="0">
                <a:solidFill>
                  <a:srgbClr val="FFFF00"/>
                </a:solidFill>
                <a:effectLst>
                  <a:outerShdw blurRad="38100" dist="38100" dir="2700000" algn="tl">
                    <a:srgbClr val="000000"/>
                  </a:outerShdw>
                </a:effectLst>
                <a:latin typeface="Arial Black" charset="0"/>
                <a:ea typeface="+mj-ea"/>
                <a:cs typeface="+mj-cs"/>
              </a:rPr>
              <a:t> </a:t>
            </a:r>
            <a:r>
              <a:rPr lang="en-US" sz="3200" smtClean="0">
                <a:solidFill>
                  <a:srgbClr val="FFFF00"/>
                </a:solidFill>
                <a:latin typeface="Arial Black" charset="0"/>
                <a:ea typeface="+mj-ea"/>
                <a:cs typeface="+mj-cs"/>
              </a:rPr>
              <a:t>Experiences Underlie Rape</a:t>
            </a:r>
          </a:p>
        </p:txBody>
      </p:sp>
      <p:graphicFrame>
        <p:nvGraphicFramePr>
          <p:cNvPr id="45058" name="Object 3">
            <a:hlinkClick r:id="" action="ppaction://ole?verb=0"/>
          </p:cNvPr>
          <p:cNvGraphicFramePr>
            <a:graphicFrameLocks/>
          </p:cNvGraphicFramePr>
          <p:nvPr/>
        </p:nvGraphicFramePr>
        <p:xfrm>
          <a:off x="970844" y="1150938"/>
          <a:ext cx="7508523" cy="5370512"/>
        </p:xfrm>
        <a:graphic>
          <a:graphicData uri="http://schemas.openxmlformats.org/presentationml/2006/ole">
            <mc:AlternateContent xmlns:mc="http://schemas.openxmlformats.org/markup-compatibility/2006">
              <mc:Choice xmlns:v="urn:schemas-microsoft-com:vml" Requires="v">
                <p:oleObj spid="_x0000_s9269" name="Chart" r:id="rId4" imgW="8629740" imgH="5467235" progId="MSGraph.Chart.8">
                  <p:embed followColorScheme="full"/>
                </p:oleObj>
              </mc:Choice>
              <mc:Fallback>
                <p:oleObj name="Chart" r:id="rId4" imgW="8629740" imgH="5467235" progId="MSGraph.Chart.8">
                  <p:embed followColorScheme="full"/>
                  <p:pic>
                    <p:nvPicPr>
                      <p:cNvPr id="0" name=""/>
                      <p:cNvPicPr>
                        <a:picLocks noChangeArrowheads="1"/>
                      </p:cNvPicPr>
                      <p:nvPr/>
                    </p:nvPicPr>
                    <p:blipFill>
                      <a:blip r:embed="rId5"/>
                      <a:srcRect/>
                      <a:stretch>
                        <a:fillRect/>
                      </a:stretch>
                    </p:blipFill>
                    <p:spPr bwMode="auto">
                      <a:xfrm>
                        <a:off x="970844" y="1150938"/>
                        <a:ext cx="7508523" cy="537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3252" name="Rectangle 4"/>
          <p:cNvSpPr>
            <a:spLocks noChangeArrowheads="1"/>
          </p:cNvSpPr>
          <p:nvPr/>
        </p:nvSpPr>
        <p:spPr bwMode="auto">
          <a:xfrm>
            <a:off x="2799645" y="5160964"/>
            <a:ext cx="33663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0" fontAlgn="base" hangingPunct="0">
              <a:spcBef>
                <a:spcPct val="0"/>
              </a:spcBef>
              <a:spcAft>
                <a:spcPct val="0"/>
              </a:spcAft>
            </a:pPr>
            <a:r>
              <a:rPr lang="en-US" altLang="en-US" b="1">
                <a:solidFill>
                  <a:srgbClr val="FFFFFF"/>
                </a:solidFill>
                <a:effectLst>
                  <a:outerShdw blurRad="38100" dist="38100" dir="2700000" algn="tl">
                    <a:srgbClr val="000000"/>
                  </a:outerShdw>
                </a:effectLst>
              </a:rPr>
              <a:t>0</a:t>
            </a:r>
          </a:p>
        </p:txBody>
      </p:sp>
      <p:sp>
        <p:nvSpPr>
          <p:cNvPr id="53253" name="Rectangle 5"/>
          <p:cNvSpPr>
            <a:spLocks noChangeArrowheads="1"/>
          </p:cNvSpPr>
          <p:nvPr/>
        </p:nvSpPr>
        <p:spPr bwMode="auto">
          <a:xfrm>
            <a:off x="3866445" y="4627564"/>
            <a:ext cx="33663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0" fontAlgn="base" hangingPunct="0">
              <a:spcBef>
                <a:spcPct val="0"/>
              </a:spcBef>
              <a:spcAft>
                <a:spcPct val="0"/>
              </a:spcAft>
            </a:pPr>
            <a:r>
              <a:rPr lang="en-US" altLang="en-US" b="1">
                <a:solidFill>
                  <a:srgbClr val="FFFFFF"/>
                </a:solidFill>
                <a:effectLst>
                  <a:outerShdw blurRad="38100" dist="38100" dir="2700000" algn="tl">
                    <a:srgbClr val="000000"/>
                  </a:outerShdw>
                </a:effectLst>
              </a:rPr>
              <a:t>1</a:t>
            </a:r>
          </a:p>
        </p:txBody>
      </p:sp>
      <p:sp>
        <p:nvSpPr>
          <p:cNvPr id="53254" name="Rectangle 6"/>
          <p:cNvSpPr>
            <a:spLocks noChangeArrowheads="1"/>
          </p:cNvSpPr>
          <p:nvPr/>
        </p:nvSpPr>
        <p:spPr bwMode="auto">
          <a:xfrm>
            <a:off x="4933245" y="3865564"/>
            <a:ext cx="33663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0" fontAlgn="base" hangingPunct="0">
              <a:spcBef>
                <a:spcPct val="0"/>
              </a:spcBef>
              <a:spcAft>
                <a:spcPct val="0"/>
              </a:spcAft>
            </a:pPr>
            <a:r>
              <a:rPr lang="en-US" altLang="en-US" b="1">
                <a:solidFill>
                  <a:srgbClr val="FFFFFF"/>
                </a:solidFill>
                <a:effectLst>
                  <a:outerShdw blurRad="38100" dist="38100" dir="2700000" algn="tl">
                    <a:srgbClr val="000000"/>
                  </a:outerShdw>
                </a:effectLst>
              </a:rPr>
              <a:t>2</a:t>
            </a:r>
          </a:p>
        </p:txBody>
      </p:sp>
      <p:sp>
        <p:nvSpPr>
          <p:cNvPr id="53255" name="Rectangle 7"/>
          <p:cNvSpPr>
            <a:spLocks noChangeArrowheads="1"/>
          </p:cNvSpPr>
          <p:nvPr/>
        </p:nvSpPr>
        <p:spPr bwMode="auto">
          <a:xfrm>
            <a:off x="6000045" y="3560764"/>
            <a:ext cx="33663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0" fontAlgn="base" hangingPunct="0">
              <a:spcBef>
                <a:spcPct val="0"/>
              </a:spcBef>
              <a:spcAft>
                <a:spcPct val="0"/>
              </a:spcAft>
            </a:pPr>
            <a:r>
              <a:rPr lang="en-US" altLang="en-US" b="1">
                <a:solidFill>
                  <a:srgbClr val="FFFFFF"/>
                </a:solidFill>
                <a:effectLst>
                  <a:outerShdw blurRad="38100" dist="38100" dir="2700000" algn="tl">
                    <a:srgbClr val="000000"/>
                  </a:outerShdw>
                </a:effectLst>
              </a:rPr>
              <a:t>3</a:t>
            </a:r>
          </a:p>
        </p:txBody>
      </p:sp>
      <p:sp>
        <p:nvSpPr>
          <p:cNvPr id="53256" name="Rectangle 8"/>
          <p:cNvSpPr>
            <a:spLocks noChangeArrowheads="1"/>
          </p:cNvSpPr>
          <p:nvPr/>
        </p:nvSpPr>
        <p:spPr bwMode="auto">
          <a:xfrm>
            <a:off x="6769100" y="1808164"/>
            <a:ext cx="51135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0" fontAlgn="base" hangingPunct="0">
              <a:spcBef>
                <a:spcPct val="0"/>
              </a:spcBef>
              <a:spcAft>
                <a:spcPct val="0"/>
              </a:spcAft>
            </a:pPr>
            <a:r>
              <a:rPr lang="en-US" altLang="en-US" b="1">
                <a:solidFill>
                  <a:srgbClr val="FFFFFF"/>
                </a:solidFill>
                <a:effectLst>
                  <a:outerShdw blurRad="38100" dist="38100" dir="2700000" algn="tl">
                    <a:srgbClr val="000000"/>
                  </a:outerShdw>
                </a:effectLst>
              </a:rPr>
              <a:t>4+</a:t>
            </a:r>
          </a:p>
        </p:txBody>
      </p:sp>
    </p:spTree>
    <p:extLst>
      <p:ext uri="{BB962C8B-B14F-4D97-AF65-F5344CB8AC3E}">
        <p14:creationId xmlns:p14="http://schemas.microsoft.com/office/powerpoint/2010/main" val="398581009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074"/>
          <p:cNvSpPr>
            <a:spLocks noChangeArrowheads="1"/>
          </p:cNvSpPr>
          <p:nvPr/>
        </p:nvSpPr>
        <p:spPr bwMode="auto">
          <a:xfrm>
            <a:off x="852311" y="76200"/>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pPr eaLnBrk="0" fontAlgn="base" hangingPunct="0">
              <a:spcBef>
                <a:spcPct val="0"/>
              </a:spcBef>
              <a:spcAft>
                <a:spcPct val="0"/>
              </a:spcAft>
              <a:defRPr/>
            </a:pPr>
            <a:endParaRPr lang="en-US" sz="2800">
              <a:solidFill>
                <a:srgbClr val="000000"/>
              </a:solidFill>
              <a:latin typeface="Univers" charset="0"/>
            </a:endParaRPr>
          </a:p>
        </p:txBody>
      </p:sp>
      <p:graphicFrame>
        <p:nvGraphicFramePr>
          <p:cNvPr id="47106" name="Object 3075">
            <a:hlinkClick r:id="" action="ppaction://ole?verb=0"/>
          </p:cNvPr>
          <p:cNvGraphicFramePr>
            <a:graphicFrameLocks/>
          </p:cNvGraphicFramePr>
          <p:nvPr/>
        </p:nvGraphicFramePr>
        <p:xfrm>
          <a:off x="612422" y="1062038"/>
          <a:ext cx="8154812" cy="4891087"/>
        </p:xfrm>
        <a:graphic>
          <a:graphicData uri="http://schemas.openxmlformats.org/presentationml/2006/ole">
            <mc:AlternateContent xmlns:mc="http://schemas.openxmlformats.org/markup-compatibility/2006">
              <mc:Choice xmlns:v="urn:schemas-microsoft-com:vml" Requires="v">
                <p:oleObj spid="_x0000_s10293" name="Chart" r:id="rId4" imgW="8477223" imgH="4105150" progId="MSGraph.Chart.8">
                  <p:embed followColorScheme="full"/>
                </p:oleObj>
              </mc:Choice>
              <mc:Fallback>
                <p:oleObj name="Chart" r:id="rId4" imgW="8477223" imgH="4105150" progId="MSGraph.Chart.8">
                  <p:embed followColorScheme="full"/>
                  <p:pic>
                    <p:nvPicPr>
                      <p:cNvPr id="0" name=""/>
                      <p:cNvPicPr>
                        <a:picLocks noChangeArrowheads="1"/>
                      </p:cNvPicPr>
                      <p:nvPr/>
                    </p:nvPicPr>
                    <p:blipFill>
                      <a:blip r:embed="rId5"/>
                      <a:srcRect/>
                      <a:stretch>
                        <a:fillRect/>
                      </a:stretch>
                    </p:blipFill>
                    <p:spPr bwMode="auto">
                      <a:xfrm>
                        <a:off x="612422" y="1062038"/>
                        <a:ext cx="8154812" cy="489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2884" name="Text Box 3076"/>
          <p:cNvSpPr txBox="1">
            <a:spLocks noChangeArrowheads="1"/>
          </p:cNvSpPr>
          <p:nvPr/>
        </p:nvSpPr>
        <p:spPr bwMode="auto">
          <a:xfrm>
            <a:off x="3406422" y="5791200"/>
            <a:ext cx="17764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US" sz="2400" b="1">
                <a:solidFill>
                  <a:srgbClr val="FFFF00"/>
                </a:solidFill>
                <a:latin typeface="Univers" charset="0"/>
              </a:rPr>
              <a:t>ACE Score</a:t>
            </a:r>
            <a:endParaRPr lang="en-US" sz="2400">
              <a:solidFill>
                <a:srgbClr val="FFFF00"/>
              </a:solidFill>
              <a:latin typeface="Univers" charset="0"/>
            </a:endParaRPr>
          </a:p>
        </p:txBody>
      </p:sp>
      <p:sp>
        <p:nvSpPr>
          <p:cNvPr id="122885" name="Text Box 3077"/>
          <p:cNvSpPr txBox="1">
            <a:spLocks noChangeArrowheads="1"/>
          </p:cNvSpPr>
          <p:nvPr/>
        </p:nvSpPr>
        <p:spPr bwMode="auto">
          <a:xfrm rot="-5400000">
            <a:off x="-1251660" y="3287862"/>
            <a:ext cx="34515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US" sz="2400" b="1">
                <a:solidFill>
                  <a:srgbClr val="FFFF00"/>
                </a:solidFill>
                <a:latin typeface="Univers" charset="0"/>
              </a:rPr>
              <a:t>Ever Hallucinated* (%)</a:t>
            </a:r>
            <a:endParaRPr lang="en-US" sz="2400">
              <a:solidFill>
                <a:srgbClr val="000000"/>
              </a:solidFill>
              <a:latin typeface="Univers" charset="0"/>
            </a:endParaRPr>
          </a:p>
        </p:txBody>
      </p:sp>
      <p:sp>
        <p:nvSpPr>
          <p:cNvPr id="122886" name="Text Box 3078"/>
          <p:cNvSpPr txBox="1">
            <a:spLocks noChangeArrowheads="1"/>
          </p:cNvSpPr>
          <p:nvPr/>
        </p:nvSpPr>
        <p:spPr bwMode="auto">
          <a:xfrm>
            <a:off x="7689460" y="1981201"/>
            <a:ext cx="132440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0"/>
              </a:spcBef>
              <a:spcAft>
                <a:spcPct val="0"/>
              </a:spcAft>
              <a:defRPr/>
            </a:pPr>
            <a:r>
              <a:rPr lang="en-US" sz="2000" b="1">
                <a:solidFill>
                  <a:srgbClr val="FFFF00"/>
                </a:solidFill>
                <a:latin typeface="Univers" charset="0"/>
              </a:rPr>
              <a:t>Abused</a:t>
            </a:r>
          </a:p>
          <a:p>
            <a:pPr algn="ctr" eaLnBrk="0" fontAlgn="base" hangingPunct="0">
              <a:spcBef>
                <a:spcPct val="0"/>
              </a:spcBef>
              <a:spcAft>
                <a:spcPct val="0"/>
              </a:spcAft>
              <a:defRPr/>
            </a:pPr>
            <a:r>
              <a:rPr lang="en-US" sz="2000" b="1">
                <a:solidFill>
                  <a:srgbClr val="FFFF00"/>
                </a:solidFill>
                <a:latin typeface="Univers" charset="0"/>
              </a:rPr>
              <a:t>Alcohol </a:t>
            </a:r>
          </a:p>
          <a:p>
            <a:pPr algn="ctr" eaLnBrk="0" fontAlgn="base" hangingPunct="0">
              <a:spcBef>
                <a:spcPct val="0"/>
              </a:spcBef>
              <a:spcAft>
                <a:spcPct val="0"/>
              </a:spcAft>
              <a:defRPr/>
            </a:pPr>
            <a:r>
              <a:rPr lang="en-US" sz="2000" b="1">
                <a:solidFill>
                  <a:srgbClr val="FFFF00"/>
                </a:solidFill>
                <a:latin typeface="Univers" charset="0"/>
              </a:rPr>
              <a:t> or Drugs</a:t>
            </a:r>
          </a:p>
        </p:txBody>
      </p:sp>
      <p:sp>
        <p:nvSpPr>
          <p:cNvPr id="122887" name="Text Box 3079"/>
          <p:cNvSpPr txBox="1">
            <a:spLocks noChangeArrowheads="1"/>
          </p:cNvSpPr>
          <p:nvPr/>
        </p:nvSpPr>
        <p:spPr bwMode="auto">
          <a:xfrm>
            <a:off x="1981200" y="6248401"/>
            <a:ext cx="4660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US">
                <a:solidFill>
                  <a:srgbClr val="FFFF00"/>
                </a:solidFill>
                <a:latin typeface="Univers" charset="0"/>
              </a:rPr>
              <a:t>*Adjusted for age, sex, race, and education.</a:t>
            </a:r>
            <a:endParaRPr lang="en-US">
              <a:solidFill>
                <a:srgbClr val="000000"/>
              </a:solidFill>
              <a:latin typeface="Univers" charset="0"/>
            </a:endParaRPr>
          </a:p>
        </p:txBody>
      </p:sp>
      <p:sp>
        <p:nvSpPr>
          <p:cNvPr id="122888" name="Rectangle 3080"/>
          <p:cNvSpPr>
            <a:spLocks noChangeArrowheads="1"/>
          </p:cNvSpPr>
          <p:nvPr/>
        </p:nvSpPr>
        <p:spPr bwMode="auto">
          <a:xfrm>
            <a:off x="677333"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pPr algn="ctr" eaLnBrk="0" fontAlgn="base" hangingPunct="0">
              <a:spcBef>
                <a:spcPct val="0"/>
              </a:spcBef>
              <a:spcAft>
                <a:spcPct val="0"/>
              </a:spcAft>
              <a:defRPr/>
            </a:pPr>
            <a:r>
              <a:rPr lang="en-US" sz="3600">
                <a:solidFill>
                  <a:srgbClr val="FFFF00"/>
                </a:solidFill>
                <a:latin typeface="Arial Black" charset="0"/>
              </a:rPr>
              <a:t>ACE Score and Hallucinations</a:t>
            </a:r>
          </a:p>
        </p:txBody>
      </p:sp>
    </p:spTree>
    <p:extLst>
      <p:ext uri="{BB962C8B-B14F-4D97-AF65-F5344CB8AC3E}">
        <p14:creationId xmlns:p14="http://schemas.microsoft.com/office/powerpoint/2010/main" val="3269737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3626" y="1295399"/>
            <a:ext cx="6496756" cy="1954213"/>
          </a:xfrm>
        </p:spPr>
        <p:txBody>
          <a:bodyPr>
            <a:normAutofit fontScale="90000"/>
          </a:bodyPr>
          <a:lstStyle/>
          <a:p>
            <a:pPr>
              <a:buClr>
                <a:srgbClr val="6FB7D7"/>
              </a:buClr>
            </a:pPr>
            <a:r>
              <a:rPr lang="en-US" altLang="en-US" sz="2900" dirty="0" smtClean="0">
                <a:ea typeface="MS PGothic" pitchFamily="34" charset="-128"/>
              </a:rPr>
              <a:t/>
            </a:r>
            <a:br>
              <a:rPr lang="en-US" altLang="en-US" sz="2900" dirty="0" smtClean="0">
                <a:ea typeface="MS PGothic" pitchFamily="34" charset="-128"/>
              </a:rPr>
            </a:br>
            <a:r>
              <a:rPr lang="en-US" altLang="en-US" sz="2900" dirty="0" smtClean="0">
                <a:ea typeface="MS PGothic" pitchFamily="34" charset="-128"/>
              </a:rPr>
              <a:t/>
            </a:r>
            <a:br>
              <a:rPr lang="en-US" altLang="en-US" sz="2900" dirty="0" smtClean="0">
                <a:ea typeface="MS PGothic" pitchFamily="34" charset="-128"/>
              </a:rPr>
            </a:br>
            <a:r>
              <a:rPr lang="en-US" altLang="en-US" sz="2900" dirty="0" smtClean="0">
                <a:ea typeface="MS PGothic" pitchFamily="34" charset="-128"/>
              </a:rPr>
              <a:t/>
            </a:r>
            <a:br>
              <a:rPr lang="en-US" altLang="en-US" sz="2900" dirty="0" smtClean="0">
                <a:ea typeface="MS PGothic" pitchFamily="34" charset="-128"/>
              </a:rPr>
            </a:br>
            <a:r>
              <a:rPr lang="en-US" altLang="en-US" sz="2500" b="1" dirty="0" smtClean="0">
                <a:ea typeface="MS PGothic" pitchFamily="34" charset="-128"/>
              </a:rPr>
              <a:t>The ACE Study:</a:t>
            </a:r>
            <a:br>
              <a:rPr lang="en-US" altLang="en-US" sz="2500" b="1" dirty="0" smtClean="0">
                <a:ea typeface="MS PGothic" pitchFamily="34" charset="-128"/>
              </a:rPr>
            </a:br>
            <a:r>
              <a:rPr lang="en-US" altLang="en-US" sz="2500" b="1" dirty="0" smtClean="0">
                <a:ea typeface="MS PGothic" pitchFamily="34" charset="-128"/>
              </a:rPr>
              <a:t> The Effect of Adverse Childhood Experiences on Adult Health and Behavior</a:t>
            </a:r>
            <a:endParaRPr lang="en-US" altLang="en-US" sz="2500" dirty="0" smtClean="0">
              <a:ea typeface="MS PGothic" pitchFamily="34" charset="-128"/>
            </a:endParaRPr>
          </a:p>
        </p:txBody>
      </p:sp>
      <p:sp>
        <p:nvSpPr>
          <p:cNvPr id="3" name="Subtitle 2"/>
          <p:cNvSpPr>
            <a:spLocks noGrp="1"/>
          </p:cNvSpPr>
          <p:nvPr>
            <p:ph type="subTitle" idx="1"/>
          </p:nvPr>
        </p:nvSpPr>
        <p:spPr>
          <a:xfrm>
            <a:off x="1323626" y="4419600"/>
            <a:ext cx="6496756" cy="1404938"/>
          </a:xfrm>
        </p:spPr>
        <p:txBody>
          <a:bodyPr>
            <a:normAutofit fontScale="92500" lnSpcReduction="20000"/>
          </a:bodyPr>
          <a:lstStyle/>
          <a:p>
            <a:pPr>
              <a:defRPr/>
            </a:pPr>
            <a:endParaRPr lang="en-US" dirty="0" smtClean="0"/>
          </a:p>
          <a:p>
            <a:pPr>
              <a:defRPr/>
            </a:pPr>
            <a:r>
              <a:rPr lang="en-US" dirty="0" smtClean="0"/>
              <a:t>Arlene Nock, M.D.</a:t>
            </a:r>
          </a:p>
          <a:p>
            <a:pPr>
              <a:defRPr/>
            </a:pPr>
            <a:r>
              <a:rPr lang="en-US" dirty="0" smtClean="0"/>
              <a:t>Assistant Professor Albany Medical College</a:t>
            </a:r>
          </a:p>
          <a:p>
            <a:pPr>
              <a:defRPr/>
            </a:pPr>
            <a:r>
              <a:rPr lang="en-US" dirty="0" smtClean="0"/>
              <a:t>Staff Psychiatrist Stratton VA Medical Center</a:t>
            </a:r>
          </a:p>
          <a:p>
            <a:pPr>
              <a:defRPr/>
            </a:pPr>
            <a:r>
              <a:rPr lang="en-US" dirty="0" smtClean="0"/>
              <a:t>Albany, NY</a:t>
            </a:r>
            <a:endParaRPr lang="en-US" dirty="0"/>
          </a:p>
        </p:txBody>
      </p:sp>
    </p:spTree>
    <p:extLst>
      <p:ext uri="{BB962C8B-B14F-4D97-AF65-F5344CB8AC3E}">
        <p14:creationId xmlns:p14="http://schemas.microsoft.com/office/powerpoint/2010/main" val="2390826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37067" y="609600"/>
            <a:ext cx="8669867" cy="1143000"/>
          </a:xfrm>
        </p:spPr>
        <p:txBody>
          <a:bodyPr>
            <a:normAutofit fontScale="90000"/>
          </a:bodyPr>
          <a:lstStyle/>
          <a:p>
            <a:pPr>
              <a:defRPr/>
            </a:pPr>
            <a:r>
              <a:rPr lang="en-US" sz="4000" smtClean="0">
                <a:solidFill>
                  <a:srgbClr val="FFFF00"/>
                </a:solidFill>
                <a:latin typeface="Arial Black" charset="0"/>
                <a:ea typeface="+mj-ea"/>
                <a:cs typeface="+mj-cs"/>
              </a:rPr>
              <a:t>ACE Score vs. </a:t>
            </a:r>
            <a:br>
              <a:rPr lang="en-US" sz="4000" smtClean="0">
                <a:solidFill>
                  <a:srgbClr val="FFFF00"/>
                </a:solidFill>
                <a:latin typeface="Arial Black" charset="0"/>
                <a:ea typeface="+mj-ea"/>
                <a:cs typeface="+mj-cs"/>
              </a:rPr>
            </a:br>
            <a:r>
              <a:rPr lang="en-US" sz="4000" smtClean="0">
                <a:solidFill>
                  <a:srgbClr val="FFFF00"/>
                </a:solidFill>
                <a:latin typeface="Arial Black" charset="0"/>
                <a:ea typeface="+mj-ea"/>
                <a:cs typeface="+mj-cs"/>
              </a:rPr>
              <a:t>Serious Job Problems</a:t>
            </a:r>
          </a:p>
        </p:txBody>
      </p:sp>
      <p:graphicFrame>
        <p:nvGraphicFramePr>
          <p:cNvPr id="77826" name="Object 3">
            <a:hlinkClick r:id="" action="ppaction://ole?verb=0"/>
          </p:cNvPr>
          <p:cNvGraphicFramePr>
            <a:graphicFrameLocks/>
          </p:cNvGraphicFramePr>
          <p:nvPr/>
        </p:nvGraphicFramePr>
        <p:xfrm>
          <a:off x="451556" y="1987550"/>
          <a:ext cx="8058856" cy="4387850"/>
        </p:xfrm>
        <a:graphic>
          <a:graphicData uri="http://schemas.openxmlformats.org/presentationml/2006/ole">
            <mc:AlternateContent xmlns:mc="http://schemas.openxmlformats.org/markup-compatibility/2006">
              <mc:Choice xmlns:v="urn:schemas-microsoft-com:vml" Requires="v">
                <p:oleObj spid="_x0000_s11317" name="Chart" r:id="rId4" imgW="9039240" imgH="4343501" progId="MSGraph.Chart.8">
                  <p:embed followColorScheme="full"/>
                </p:oleObj>
              </mc:Choice>
              <mc:Fallback>
                <p:oleObj name="Chart" r:id="rId4" imgW="9039240" imgH="4343501" progId="MSGraph.Chart.8">
                  <p:embed followColorScheme="full"/>
                  <p:pic>
                    <p:nvPicPr>
                      <p:cNvPr id="0" name=""/>
                      <p:cNvPicPr>
                        <a:picLocks noChangeArrowheads="1"/>
                      </p:cNvPicPr>
                      <p:nvPr/>
                    </p:nvPicPr>
                    <p:blipFill>
                      <a:blip r:embed="rId5"/>
                      <a:srcRect/>
                      <a:stretch>
                        <a:fillRect/>
                      </a:stretch>
                    </p:blipFill>
                    <p:spPr bwMode="auto">
                      <a:xfrm>
                        <a:off x="451556" y="1987550"/>
                        <a:ext cx="8058856"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38124667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Top 10 Risk Factors for Chronic Illness and Death in Adults	</a:t>
            </a:r>
            <a:endParaRPr lang="en-US" sz="3200" dirty="0"/>
          </a:p>
        </p:txBody>
      </p:sp>
      <p:sp>
        <p:nvSpPr>
          <p:cNvPr id="4" name="Content Placeholder 3"/>
          <p:cNvSpPr>
            <a:spLocks noGrp="1"/>
          </p:cNvSpPr>
          <p:nvPr>
            <p:ph sz="half" idx="1"/>
          </p:nvPr>
        </p:nvSpPr>
        <p:spPr/>
        <p:txBody>
          <a:bodyPr/>
          <a:lstStyle/>
          <a:p>
            <a:endParaRPr lang="en-US" dirty="0" smtClean="0"/>
          </a:p>
          <a:p>
            <a:r>
              <a:rPr lang="en-US" dirty="0" smtClean="0"/>
              <a:t>Smoking</a:t>
            </a:r>
          </a:p>
          <a:p>
            <a:r>
              <a:rPr lang="en-US" dirty="0" smtClean="0"/>
              <a:t>Severe obesity</a:t>
            </a:r>
          </a:p>
          <a:p>
            <a:r>
              <a:rPr lang="en-US" dirty="0" smtClean="0"/>
              <a:t>Depression</a:t>
            </a:r>
          </a:p>
          <a:p>
            <a:r>
              <a:rPr lang="en-US" dirty="0" smtClean="0"/>
              <a:t>Suicide attempts</a:t>
            </a:r>
          </a:p>
          <a:p>
            <a:r>
              <a:rPr lang="en-US" dirty="0" smtClean="0"/>
              <a:t>Alcoholism</a:t>
            </a:r>
          </a:p>
          <a:p>
            <a:r>
              <a:rPr lang="en-US" dirty="0" smtClean="0"/>
              <a:t>Inactivity</a:t>
            </a:r>
          </a:p>
          <a:p>
            <a:endParaRPr lang="en-US" dirty="0"/>
          </a:p>
        </p:txBody>
      </p:sp>
      <p:sp>
        <p:nvSpPr>
          <p:cNvPr id="5" name="Content Placeholder 4"/>
          <p:cNvSpPr>
            <a:spLocks noGrp="1"/>
          </p:cNvSpPr>
          <p:nvPr>
            <p:ph sz="half" idx="2"/>
          </p:nvPr>
        </p:nvSpPr>
        <p:spPr/>
        <p:txBody>
          <a:bodyPr/>
          <a:lstStyle/>
          <a:p>
            <a:endParaRPr lang="en-US" dirty="0" smtClean="0"/>
          </a:p>
          <a:p>
            <a:r>
              <a:rPr lang="en-US" dirty="0" smtClean="0"/>
              <a:t>Illicit drug use</a:t>
            </a:r>
          </a:p>
          <a:p>
            <a:r>
              <a:rPr lang="en-US" dirty="0" smtClean="0"/>
              <a:t>IV drug use</a:t>
            </a:r>
          </a:p>
          <a:p>
            <a:r>
              <a:rPr lang="en-US" dirty="0" smtClean="0"/>
              <a:t>Having 50+ sexual partners</a:t>
            </a:r>
          </a:p>
          <a:p>
            <a:r>
              <a:rPr lang="en-US" dirty="0" smtClean="0"/>
              <a:t>History of sexually transmitted disease</a:t>
            </a:r>
            <a:endParaRPr lang="en-US" dirty="0"/>
          </a:p>
        </p:txBody>
      </p:sp>
    </p:spTree>
    <p:extLst>
      <p:ext uri="{BB962C8B-B14F-4D97-AF65-F5344CB8AC3E}">
        <p14:creationId xmlns:p14="http://schemas.microsoft.com/office/powerpoint/2010/main" val="745498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Adverse Childhood Experiences are the Biggest Risk Factor for these Behaviors</a:t>
            </a:r>
            <a:endParaRPr lang="en-US" sz="3200" dirty="0"/>
          </a:p>
        </p:txBody>
      </p:sp>
      <p:sp>
        <p:nvSpPr>
          <p:cNvPr id="3" name="Content Placeholder 2"/>
          <p:cNvSpPr>
            <a:spLocks noGrp="1"/>
          </p:cNvSpPr>
          <p:nvPr>
            <p:ph idx="1"/>
          </p:nvPr>
        </p:nvSpPr>
        <p:spPr/>
        <p:txBody>
          <a:bodyPr>
            <a:normAutofit/>
          </a:bodyPr>
          <a:lstStyle/>
          <a:p>
            <a:r>
              <a:rPr lang="en-US" dirty="0" smtClean="0"/>
              <a:t>If you have an ACE of zero, you are likely to have few, if any, risk factors.</a:t>
            </a:r>
          </a:p>
          <a:p>
            <a:r>
              <a:rPr lang="en-US" dirty="0" smtClean="0"/>
              <a:t>If you have an ACE of 4 or more, you are likely to have many of these risks factors for disease, or the disease itself.</a:t>
            </a:r>
            <a:endParaRPr lang="en-US" dirty="0"/>
          </a:p>
          <a:p>
            <a:pPr marL="0" indent="0" algn="ctr">
              <a:buNone/>
            </a:pPr>
            <a:r>
              <a:rPr lang="en-US" sz="3600" dirty="0" smtClean="0"/>
              <a:t>ACEs are the most basic cause of health risk behaviors, morbidity, disability, mortality and health care costs</a:t>
            </a:r>
            <a:endParaRPr lang="en-US" sz="3600" dirty="0"/>
          </a:p>
        </p:txBody>
      </p:sp>
    </p:spTree>
    <p:extLst>
      <p:ext uri="{BB962C8B-B14F-4D97-AF65-F5344CB8AC3E}">
        <p14:creationId xmlns:p14="http://schemas.microsoft.com/office/powerpoint/2010/main" val="1422982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3200" dirty="0" smtClean="0"/>
              <a:t>A Tour through the Neurophysiological Foundations of the Long Term Effects of ACEs</a:t>
            </a:r>
            <a:endParaRPr lang="en-US" sz="3200" dirty="0"/>
          </a:p>
        </p:txBody>
      </p:sp>
      <p:sp>
        <p:nvSpPr>
          <p:cNvPr id="4" name="Subtitle 3"/>
          <p:cNvSpPr>
            <a:spLocks noGrp="1"/>
          </p:cNvSpPr>
          <p:nvPr>
            <p:ph type="subTitle" idx="1"/>
          </p:nvPr>
        </p:nvSpPr>
        <p:spPr/>
        <p:txBody>
          <a:bodyPr>
            <a:normAutofit fontScale="92500" lnSpcReduction="10000"/>
          </a:bodyPr>
          <a:lstStyle/>
          <a:p>
            <a:pPr algn="ctr"/>
            <a:endParaRPr lang="en-US" dirty="0" smtClean="0"/>
          </a:p>
          <a:p>
            <a:pPr algn="ctr"/>
            <a:r>
              <a:rPr lang="en-US" dirty="0" smtClean="0"/>
              <a:t>Arlene Nock, MD</a:t>
            </a:r>
          </a:p>
          <a:p>
            <a:pPr algn="ctr"/>
            <a:r>
              <a:rPr lang="en-US" dirty="0" smtClean="0"/>
              <a:t>Psychiatrist at Stratton VAMC</a:t>
            </a:r>
          </a:p>
          <a:p>
            <a:pPr algn="ctr"/>
            <a:r>
              <a:rPr lang="en-US" dirty="0" smtClean="0"/>
              <a:t>Assistant Professor, Albany Medical College</a:t>
            </a:r>
            <a:endParaRPr lang="en-US" dirty="0"/>
          </a:p>
        </p:txBody>
      </p:sp>
    </p:spTree>
    <p:extLst>
      <p:ext uri="{BB962C8B-B14F-4D97-AF65-F5344CB8AC3E}">
        <p14:creationId xmlns:p14="http://schemas.microsoft.com/office/powerpoint/2010/main" val="1985921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05800" cy="1008888"/>
          </a:xfrm>
        </p:spPr>
        <p:txBody>
          <a:bodyPr>
            <a:normAutofit/>
          </a:bodyPr>
          <a:lstStyle/>
          <a:p>
            <a:r>
              <a:rPr lang="en-US" sz="4000" dirty="0" smtClean="0"/>
              <a:t>Odds Adjusted Ratios for Risk Behaviors</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3122187536"/>
              </p:ext>
            </p:extLst>
          </p:nvPr>
        </p:nvGraphicFramePr>
        <p:xfrm>
          <a:off x="762000" y="2045849"/>
          <a:ext cx="7619999" cy="4004431"/>
        </p:xfrm>
        <a:graphic>
          <a:graphicData uri="http://schemas.openxmlformats.org/drawingml/2006/table">
            <a:tbl>
              <a:tblPr firstRow="1" bandRow="1">
                <a:tableStyleId>{5C22544A-7EE6-4342-B048-85BDC9FD1C3A}</a:tableStyleId>
              </a:tblPr>
              <a:tblGrid>
                <a:gridCol w="2209800"/>
                <a:gridCol w="650254"/>
                <a:gridCol w="927585"/>
                <a:gridCol w="1004884"/>
                <a:gridCol w="1004884"/>
                <a:gridCol w="927585"/>
                <a:gridCol w="895007"/>
              </a:tblGrid>
              <a:tr h="331723">
                <a:tc>
                  <a:txBody>
                    <a:bodyPr/>
                    <a:lstStyle/>
                    <a:p>
                      <a:r>
                        <a:rPr lang="en-US" dirty="0" smtClean="0"/>
                        <a:t>ACE Score</a:t>
                      </a:r>
                      <a:r>
                        <a:rPr lang="en-US" baseline="0" dirty="0" smtClean="0"/>
                        <a:t> </a:t>
                      </a:r>
                      <a:endParaRPr lang="en-US" dirty="0"/>
                    </a:p>
                  </a:txBody>
                  <a:tcPr/>
                </a:tc>
                <a:tc>
                  <a:txBody>
                    <a:bodyPr/>
                    <a:lstStyle/>
                    <a:p>
                      <a:r>
                        <a:rPr lang="en-US" dirty="0" smtClean="0"/>
                        <a:t>   0</a:t>
                      </a:r>
                      <a:endParaRPr lang="en-US" dirty="0"/>
                    </a:p>
                  </a:txBody>
                  <a:tcPr/>
                </a:tc>
                <a:tc>
                  <a:txBody>
                    <a:bodyPr/>
                    <a:lstStyle/>
                    <a:p>
                      <a:r>
                        <a:rPr lang="en-US" dirty="0" smtClean="0"/>
                        <a:t>      1</a:t>
                      </a:r>
                      <a:endParaRPr lang="en-US" dirty="0"/>
                    </a:p>
                  </a:txBody>
                  <a:tcPr/>
                </a:tc>
                <a:tc>
                  <a:txBody>
                    <a:bodyPr/>
                    <a:lstStyle/>
                    <a:p>
                      <a:r>
                        <a:rPr lang="en-US" dirty="0" smtClean="0"/>
                        <a:t>       2</a:t>
                      </a:r>
                      <a:endParaRPr lang="en-US" dirty="0"/>
                    </a:p>
                  </a:txBody>
                  <a:tcPr/>
                </a:tc>
                <a:tc>
                  <a:txBody>
                    <a:bodyPr/>
                    <a:lstStyle/>
                    <a:p>
                      <a:r>
                        <a:rPr lang="en-US" dirty="0" smtClean="0"/>
                        <a:t>       3</a:t>
                      </a:r>
                      <a:endParaRPr lang="en-US" dirty="0"/>
                    </a:p>
                  </a:txBody>
                  <a:tcPr/>
                </a:tc>
                <a:tc>
                  <a:txBody>
                    <a:bodyPr/>
                    <a:lstStyle/>
                    <a:p>
                      <a:r>
                        <a:rPr lang="en-US" dirty="0" smtClean="0"/>
                        <a:t>       4</a:t>
                      </a:r>
                      <a:endParaRPr lang="en-US" dirty="0"/>
                    </a:p>
                  </a:txBody>
                  <a:tcPr/>
                </a:tc>
                <a:tc>
                  <a:txBody>
                    <a:bodyPr/>
                    <a:lstStyle/>
                    <a:p>
                      <a:r>
                        <a:rPr lang="en-US" dirty="0" smtClean="0"/>
                        <a:t>    5+</a:t>
                      </a:r>
                      <a:endParaRPr lang="en-US" dirty="0"/>
                    </a:p>
                  </a:txBody>
                  <a:tcPr/>
                </a:tc>
              </a:tr>
              <a:tr h="580516">
                <a:tc>
                  <a:txBody>
                    <a:bodyPr/>
                    <a:lstStyle/>
                    <a:p>
                      <a:r>
                        <a:rPr lang="en-US" dirty="0" smtClean="0"/>
                        <a:t>Alcoholism/IV drug</a:t>
                      </a:r>
                      <a:r>
                        <a:rPr lang="en-US" baseline="0" dirty="0" smtClean="0"/>
                        <a:t> use</a:t>
                      </a:r>
                      <a:endParaRPr lang="en-US" dirty="0"/>
                    </a:p>
                  </a:txBody>
                  <a:tcPr/>
                </a:tc>
                <a:tc>
                  <a:txBody>
                    <a:bodyPr/>
                    <a:lstStyle/>
                    <a:p>
                      <a:r>
                        <a:rPr lang="en-US" dirty="0" smtClean="0"/>
                        <a:t> 1.0</a:t>
                      </a:r>
                      <a:endParaRPr lang="en-US" dirty="0"/>
                    </a:p>
                  </a:txBody>
                  <a:tcPr/>
                </a:tc>
                <a:tc>
                  <a:txBody>
                    <a:bodyPr/>
                    <a:lstStyle/>
                    <a:p>
                      <a:r>
                        <a:rPr lang="en-US" dirty="0" smtClean="0"/>
                        <a:t>  1.9/1.0</a:t>
                      </a:r>
                      <a:endParaRPr lang="en-US" dirty="0"/>
                    </a:p>
                  </a:txBody>
                  <a:tcPr/>
                </a:tc>
                <a:tc>
                  <a:txBody>
                    <a:bodyPr/>
                    <a:lstStyle/>
                    <a:p>
                      <a:r>
                        <a:rPr lang="en-US" dirty="0" smtClean="0"/>
                        <a:t> 2.1/2.5</a:t>
                      </a:r>
                      <a:endParaRPr lang="en-US" dirty="0"/>
                    </a:p>
                  </a:txBody>
                  <a:tcPr/>
                </a:tc>
                <a:tc>
                  <a:txBody>
                    <a:bodyPr/>
                    <a:lstStyle/>
                    <a:p>
                      <a:r>
                        <a:rPr lang="en-US" dirty="0" smtClean="0"/>
                        <a:t> 2.7/3.5</a:t>
                      </a:r>
                      <a:endParaRPr lang="en-US" dirty="0"/>
                    </a:p>
                  </a:txBody>
                  <a:tcPr/>
                </a:tc>
                <a:tc>
                  <a:txBody>
                    <a:bodyPr/>
                    <a:lstStyle/>
                    <a:p>
                      <a:r>
                        <a:rPr lang="en-US" dirty="0" smtClean="0"/>
                        <a:t>4.5/3.8</a:t>
                      </a:r>
                      <a:endParaRPr lang="en-US" dirty="0"/>
                    </a:p>
                  </a:txBody>
                  <a:tcPr/>
                </a:tc>
                <a:tc>
                  <a:txBody>
                    <a:bodyPr/>
                    <a:lstStyle/>
                    <a:p>
                      <a:r>
                        <a:rPr lang="en-US" dirty="0" smtClean="0"/>
                        <a:t> 5.1/9.2</a:t>
                      </a:r>
                      <a:endParaRPr lang="en-US" dirty="0"/>
                    </a:p>
                  </a:txBody>
                  <a:tcPr/>
                </a:tc>
              </a:tr>
              <a:tr h="580516">
                <a:tc>
                  <a:txBody>
                    <a:bodyPr/>
                    <a:lstStyle/>
                    <a:p>
                      <a:r>
                        <a:rPr lang="en-US" dirty="0" smtClean="0"/>
                        <a:t>Attempted</a:t>
                      </a:r>
                      <a:r>
                        <a:rPr lang="en-US" baseline="0" dirty="0" smtClean="0"/>
                        <a:t> suicide</a:t>
                      </a:r>
                      <a:endParaRPr lang="en-US" dirty="0"/>
                    </a:p>
                  </a:txBody>
                  <a:tcPr/>
                </a:tc>
                <a:tc>
                  <a:txBody>
                    <a:bodyPr/>
                    <a:lstStyle/>
                    <a:p>
                      <a:r>
                        <a:rPr lang="en-US" dirty="0" smtClean="0"/>
                        <a:t> 1.0</a:t>
                      </a:r>
                      <a:endParaRPr lang="en-US" dirty="0"/>
                    </a:p>
                  </a:txBody>
                  <a:tcPr/>
                </a:tc>
                <a:tc>
                  <a:txBody>
                    <a:bodyPr/>
                    <a:lstStyle/>
                    <a:p>
                      <a:r>
                        <a:rPr lang="en-US" dirty="0" smtClean="0"/>
                        <a:t>    1.8</a:t>
                      </a:r>
                      <a:endParaRPr lang="en-US" dirty="0"/>
                    </a:p>
                  </a:txBody>
                  <a:tcPr/>
                </a:tc>
                <a:tc>
                  <a:txBody>
                    <a:bodyPr/>
                    <a:lstStyle/>
                    <a:p>
                      <a:r>
                        <a:rPr lang="en-US" dirty="0" smtClean="0"/>
                        <a:t>    4.0</a:t>
                      </a:r>
                      <a:endParaRPr lang="en-US" dirty="0"/>
                    </a:p>
                  </a:txBody>
                  <a:tcPr/>
                </a:tc>
                <a:tc>
                  <a:txBody>
                    <a:bodyPr/>
                    <a:lstStyle/>
                    <a:p>
                      <a:r>
                        <a:rPr lang="en-US" dirty="0" smtClean="0"/>
                        <a:t>    4.0</a:t>
                      </a:r>
                      <a:endParaRPr lang="en-US" dirty="0"/>
                    </a:p>
                  </a:txBody>
                  <a:tcPr/>
                </a:tc>
                <a:tc>
                  <a:txBody>
                    <a:bodyPr/>
                    <a:lstStyle/>
                    <a:p>
                      <a:r>
                        <a:rPr lang="en-US" dirty="0" smtClean="0"/>
                        <a:t>    7.2</a:t>
                      </a:r>
                      <a:endParaRPr lang="en-US" dirty="0"/>
                    </a:p>
                  </a:txBody>
                  <a:tcPr/>
                </a:tc>
                <a:tc>
                  <a:txBody>
                    <a:bodyPr/>
                    <a:lstStyle/>
                    <a:p>
                      <a:r>
                        <a:rPr lang="en-US" dirty="0" smtClean="0"/>
                        <a:t>    16.8</a:t>
                      </a:r>
                      <a:endParaRPr lang="en-US" dirty="0"/>
                    </a:p>
                  </a:txBody>
                  <a:tcPr/>
                </a:tc>
              </a:tr>
              <a:tr h="580516">
                <a:tc>
                  <a:txBody>
                    <a:bodyPr/>
                    <a:lstStyle/>
                    <a:p>
                      <a:r>
                        <a:rPr lang="en-US" dirty="0" smtClean="0"/>
                        <a:t>Domestic violence</a:t>
                      </a:r>
                      <a:endParaRPr lang="en-US" dirty="0"/>
                    </a:p>
                  </a:txBody>
                  <a:tcPr/>
                </a:tc>
                <a:tc>
                  <a:txBody>
                    <a:bodyPr/>
                    <a:lstStyle/>
                    <a:p>
                      <a:r>
                        <a:rPr lang="en-US" dirty="0" smtClean="0"/>
                        <a:t> 1.0</a:t>
                      </a:r>
                      <a:endParaRPr lang="en-US" dirty="0"/>
                    </a:p>
                  </a:txBody>
                  <a:tcPr/>
                </a:tc>
                <a:tc>
                  <a:txBody>
                    <a:bodyPr/>
                    <a:lstStyle/>
                    <a:p>
                      <a:r>
                        <a:rPr lang="en-US" dirty="0" smtClean="0"/>
                        <a:t>    1.9</a:t>
                      </a:r>
                      <a:endParaRPr lang="en-US" dirty="0"/>
                    </a:p>
                  </a:txBody>
                  <a:tcPr/>
                </a:tc>
                <a:tc>
                  <a:txBody>
                    <a:bodyPr/>
                    <a:lstStyle/>
                    <a:p>
                      <a:r>
                        <a:rPr lang="en-US" dirty="0" smtClean="0"/>
                        <a:t>    2.1</a:t>
                      </a:r>
                      <a:endParaRPr lang="en-US" dirty="0"/>
                    </a:p>
                  </a:txBody>
                  <a:tcPr/>
                </a:tc>
                <a:tc>
                  <a:txBody>
                    <a:bodyPr/>
                    <a:lstStyle/>
                    <a:p>
                      <a:r>
                        <a:rPr lang="en-US" dirty="0" smtClean="0"/>
                        <a:t>    2.7</a:t>
                      </a:r>
                      <a:endParaRPr lang="en-US" dirty="0"/>
                    </a:p>
                  </a:txBody>
                  <a:tcPr/>
                </a:tc>
                <a:tc>
                  <a:txBody>
                    <a:bodyPr/>
                    <a:lstStyle/>
                    <a:p>
                      <a:r>
                        <a:rPr lang="en-US" dirty="0" smtClean="0"/>
                        <a:t>    4.5</a:t>
                      </a:r>
                      <a:endParaRPr lang="en-US" dirty="0"/>
                    </a:p>
                  </a:txBody>
                  <a:tcPr/>
                </a:tc>
                <a:tc>
                  <a:txBody>
                    <a:bodyPr/>
                    <a:lstStyle/>
                    <a:p>
                      <a:r>
                        <a:rPr lang="en-US" dirty="0" smtClean="0"/>
                        <a:t>    5.1</a:t>
                      </a:r>
                      <a:endParaRPr lang="en-US" dirty="0"/>
                    </a:p>
                  </a:txBody>
                  <a:tcPr/>
                </a:tc>
              </a:tr>
              <a:tr h="331723">
                <a:tc>
                  <a:txBody>
                    <a:bodyPr/>
                    <a:lstStyle/>
                    <a:p>
                      <a:r>
                        <a:rPr lang="en-US" dirty="0" smtClean="0"/>
                        <a:t>Being raped</a:t>
                      </a:r>
                      <a:endParaRPr lang="en-US" dirty="0"/>
                    </a:p>
                  </a:txBody>
                  <a:tcPr/>
                </a:tc>
                <a:tc>
                  <a:txBody>
                    <a:bodyPr/>
                    <a:lstStyle/>
                    <a:p>
                      <a:r>
                        <a:rPr lang="en-US" dirty="0" smtClean="0"/>
                        <a:t> 1.0</a:t>
                      </a:r>
                      <a:endParaRPr lang="en-US" dirty="0"/>
                    </a:p>
                  </a:txBody>
                  <a:tcPr/>
                </a:tc>
                <a:tc>
                  <a:txBody>
                    <a:bodyPr/>
                    <a:lstStyle/>
                    <a:p>
                      <a:r>
                        <a:rPr lang="en-US" dirty="0" smtClean="0"/>
                        <a:t>    2.0</a:t>
                      </a:r>
                      <a:endParaRPr lang="en-US" dirty="0"/>
                    </a:p>
                  </a:txBody>
                  <a:tcPr/>
                </a:tc>
                <a:tc>
                  <a:txBody>
                    <a:bodyPr/>
                    <a:lstStyle/>
                    <a:p>
                      <a:r>
                        <a:rPr lang="en-US" dirty="0" smtClean="0"/>
                        <a:t>    2.8</a:t>
                      </a:r>
                      <a:endParaRPr lang="en-US" dirty="0"/>
                    </a:p>
                  </a:txBody>
                  <a:tcPr/>
                </a:tc>
                <a:tc>
                  <a:txBody>
                    <a:bodyPr/>
                    <a:lstStyle/>
                    <a:p>
                      <a:r>
                        <a:rPr lang="en-US" dirty="0" smtClean="0"/>
                        <a:t>    4.2</a:t>
                      </a:r>
                      <a:endParaRPr lang="en-US" dirty="0"/>
                    </a:p>
                  </a:txBody>
                  <a:tcPr/>
                </a:tc>
                <a:tc>
                  <a:txBody>
                    <a:bodyPr/>
                    <a:lstStyle/>
                    <a:p>
                      <a:r>
                        <a:rPr lang="en-US" dirty="0" smtClean="0"/>
                        <a:t>    5.3</a:t>
                      </a:r>
                      <a:endParaRPr lang="en-US" dirty="0"/>
                    </a:p>
                  </a:txBody>
                  <a:tcPr/>
                </a:tc>
                <a:tc>
                  <a:txBody>
                    <a:bodyPr/>
                    <a:lstStyle/>
                    <a:p>
                      <a:r>
                        <a:rPr lang="en-US" dirty="0" smtClean="0"/>
                        <a:t>    8.9</a:t>
                      </a:r>
                      <a:endParaRPr lang="en-US" dirty="0"/>
                    </a:p>
                  </a:txBody>
                  <a:tcPr/>
                </a:tc>
              </a:tr>
              <a:tr h="331723">
                <a:tc>
                  <a:txBody>
                    <a:bodyPr/>
                    <a:lstStyle/>
                    <a:p>
                      <a:r>
                        <a:rPr lang="en-US" dirty="0" smtClean="0"/>
                        <a:t>3+ marriages</a:t>
                      </a:r>
                      <a:endParaRPr lang="en-US" dirty="0"/>
                    </a:p>
                  </a:txBody>
                  <a:tcPr/>
                </a:tc>
                <a:tc>
                  <a:txBody>
                    <a:bodyPr/>
                    <a:lstStyle/>
                    <a:p>
                      <a:r>
                        <a:rPr lang="en-US" dirty="0" smtClean="0"/>
                        <a:t> 1.0</a:t>
                      </a:r>
                      <a:endParaRPr lang="en-US" dirty="0"/>
                    </a:p>
                  </a:txBody>
                  <a:tcPr/>
                </a:tc>
                <a:tc>
                  <a:txBody>
                    <a:bodyPr/>
                    <a:lstStyle/>
                    <a:p>
                      <a:r>
                        <a:rPr lang="en-US" dirty="0" smtClean="0"/>
                        <a:t>    1.5</a:t>
                      </a:r>
                      <a:endParaRPr lang="en-US" dirty="0"/>
                    </a:p>
                  </a:txBody>
                  <a:tcPr/>
                </a:tc>
                <a:tc>
                  <a:txBody>
                    <a:bodyPr/>
                    <a:lstStyle/>
                    <a:p>
                      <a:r>
                        <a:rPr lang="en-US" dirty="0" smtClean="0"/>
                        <a:t>    1.6</a:t>
                      </a:r>
                      <a:endParaRPr lang="en-US" dirty="0"/>
                    </a:p>
                  </a:txBody>
                  <a:tcPr/>
                </a:tc>
                <a:tc>
                  <a:txBody>
                    <a:bodyPr/>
                    <a:lstStyle/>
                    <a:p>
                      <a:r>
                        <a:rPr lang="en-US" dirty="0" smtClean="0"/>
                        <a:t>    2.1</a:t>
                      </a:r>
                      <a:endParaRPr lang="en-US" dirty="0"/>
                    </a:p>
                  </a:txBody>
                  <a:tcPr/>
                </a:tc>
                <a:tc>
                  <a:txBody>
                    <a:bodyPr/>
                    <a:lstStyle/>
                    <a:p>
                      <a:r>
                        <a:rPr lang="en-US" dirty="0" smtClean="0"/>
                        <a:t>    2.9</a:t>
                      </a:r>
                      <a:endParaRPr lang="en-US" dirty="0"/>
                    </a:p>
                  </a:txBody>
                  <a:tcPr/>
                </a:tc>
                <a:tc>
                  <a:txBody>
                    <a:bodyPr/>
                    <a:lstStyle/>
                    <a:p>
                      <a:r>
                        <a:rPr lang="en-US" dirty="0" smtClean="0"/>
                        <a:t>    3.8</a:t>
                      </a:r>
                      <a:endParaRPr lang="en-US" dirty="0"/>
                    </a:p>
                  </a:txBody>
                  <a:tcPr/>
                </a:tc>
              </a:tr>
              <a:tr h="465959">
                <a:tc>
                  <a:txBody>
                    <a:bodyPr/>
                    <a:lstStyle/>
                    <a:p>
                      <a:r>
                        <a:rPr lang="en-US" dirty="0" err="1" smtClean="0"/>
                        <a:t>Mult</a:t>
                      </a:r>
                      <a:r>
                        <a:rPr lang="en-US" dirty="0" smtClean="0"/>
                        <a:t>. sex partners</a:t>
                      </a:r>
                      <a:endParaRPr lang="en-US" dirty="0"/>
                    </a:p>
                  </a:txBody>
                  <a:tcPr/>
                </a:tc>
                <a:tc>
                  <a:txBody>
                    <a:bodyPr/>
                    <a:lstStyle/>
                    <a:p>
                      <a:r>
                        <a:rPr lang="en-US" dirty="0" smtClean="0"/>
                        <a:t> 1.0</a:t>
                      </a:r>
                      <a:endParaRPr lang="en-US" dirty="0"/>
                    </a:p>
                  </a:txBody>
                  <a:tcPr/>
                </a:tc>
                <a:tc>
                  <a:txBody>
                    <a:bodyPr/>
                    <a:lstStyle/>
                    <a:p>
                      <a:r>
                        <a:rPr lang="en-US" dirty="0" smtClean="0"/>
                        <a:t>    1.6</a:t>
                      </a:r>
                      <a:endParaRPr lang="en-US" dirty="0"/>
                    </a:p>
                  </a:txBody>
                  <a:tcPr/>
                </a:tc>
                <a:tc>
                  <a:txBody>
                    <a:bodyPr/>
                    <a:lstStyle/>
                    <a:p>
                      <a:r>
                        <a:rPr lang="en-US" dirty="0" smtClean="0"/>
                        <a:t>    1.9</a:t>
                      </a:r>
                      <a:endParaRPr lang="en-US" dirty="0"/>
                    </a:p>
                  </a:txBody>
                  <a:tcPr/>
                </a:tc>
                <a:tc>
                  <a:txBody>
                    <a:bodyPr/>
                    <a:lstStyle/>
                    <a:p>
                      <a:r>
                        <a:rPr lang="en-US" dirty="0" smtClean="0"/>
                        <a:t>    3.4</a:t>
                      </a:r>
                      <a:endParaRPr lang="en-US" dirty="0"/>
                    </a:p>
                  </a:txBody>
                  <a:tcPr/>
                </a:tc>
                <a:tc>
                  <a:txBody>
                    <a:bodyPr/>
                    <a:lstStyle/>
                    <a:p>
                      <a:r>
                        <a:rPr lang="en-US" dirty="0" smtClean="0"/>
                        <a:t>    4.4</a:t>
                      </a:r>
                      <a:endParaRPr lang="en-US" dirty="0"/>
                    </a:p>
                  </a:txBody>
                  <a:tcPr/>
                </a:tc>
                <a:tc>
                  <a:txBody>
                    <a:bodyPr/>
                    <a:lstStyle/>
                    <a:p>
                      <a:r>
                        <a:rPr lang="en-US" dirty="0" smtClean="0"/>
                        <a:t>    5.8</a:t>
                      </a:r>
                      <a:endParaRPr lang="en-US" dirty="0"/>
                    </a:p>
                  </a:txBody>
                  <a:tcPr/>
                </a:tc>
              </a:tr>
              <a:tr h="580516">
                <a:tc>
                  <a:txBody>
                    <a:bodyPr/>
                    <a:lstStyle/>
                    <a:p>
                      <a:r>
                        <a:rPr lang="en-US" dirty="0" smtClean="0"/>
                        <a:t>Unwanted</a:t>
                      </a:r>
                      <a:r>
                        <a:rPr lang="en-US" baseline="0" dirty="0" smtClean="0"/>
                        <a:t> </a:t>
                      </a:r>
                      <a:r>
                        <a:rPr lang="en-US" baseline="0" dirty="0" err="1" smtClean="0"/>
                        <a:t>preg</a:t>
                      </a:r>
                      <a:r>
                        <a:rPr lang="en-US" baseline="0" dirty="0" smtClean="0"/>
                        <a:t> -</a:t>
                      </a:r>
                      <a:r>
                        <a:rPr lang="en-US" baseline="0" dirty="0" err="1" smtClean="0"/>
                        <a:t>nancy</a:t>
                      </a:r>
                      <a:r>
                        <a:rPr lang="en-US" baseline="0" dirty="0" smtClean="0"/>
                        <a:t>/abortion</a:t>
                      </a:r>
                      <a:endParaRPr lang="en-US" dirty="0"/>
                    </a:p>
                  </a:txBody>
                  <a:tcPr/>
                </a:tc>
                <a:tc>
                  <a:txBody>
                    <a:bodyPr/>
                    <a:lstStyle/>
                    <a:p>
                      <a:r>
                        <a:rPr lang="en-US" dirty="0" smtClean="0"/>
                        <a:t> 1.0</a:t>
                      </a:r>
                      <a:endParaRPr lang="en-US" dirty="0"/>
                    </a:p>
                  </a:txBody>
                  <a:tcPr/>
                </a:tc>
                <a:tc>
                  <a:txBody>
                    <a:bodyPr/>
                    <a:lstStyle/>
                    <a:p>
                      <a:r>
                        <a:rPr lang="en-US" dirty="0" smtClean="0"/>
                        <a:t>    1.5</a:t>
                      </a:r>
                      <a:endParaRPr lang="en-US" dirty="0"/>
                    </a:p>
                  </a:txBody>
                  <a:tcPr/>
                </a:tc>
                <a:tc>
                  <a:txBody>
                    <a:bodyPr/>
                    <a:lstStyle/>
                    <a:p>
                      <a:r>
                        <a:rPr lang="en-US" dirty="0" smtClean="0"/>
                        <a:t>    1.9</a:t>
                      </a:r>
                      <a:endParaRPr lang="en-US" dirty="0"/>
                    </a:p>
                  </a:txBody>
                  <a:tcPr/>
                </a:tc>
                <a:tc>
                  <a:txBody>
                    <a:bodyPr/>
                    <a:lstStyle/>
                    <a:p>
                      <a:r>
                        <a:rPr lang="en-US" dirty="0" smtClean="0"/>
                        <a:t>    2.3</a:t>
                      </a:r>
                      <a:endParaRPr lang="en-US" dirty="0"/>
                    </a:p>
                  </a:txBody>
                  <a:tcPr/>
                </a:tc>
                <a:tc>
                  <a:txBody>
                    <a:bodyPr/>
                    <a:lstStyle/>
                    <a:p>
                      <a:r>
                        <a:rPr lang="en-US" dirty="0" smtClean="0"/>
                        <a:t>    2.1</a:t>
                      </a:r>
                      <a:endParaRPr lang="en-US" dirty="0"/>
                    </a:p>
                  </a:txBody>
                  <a:tcPr/>
                </a:tc>
                <a:tc>
                  <a:txBody>
                    <a:bodyPr/>
                    <a:lstStyle/>
                    <a:p>
                      <a:r>
                        <a:rPr lang="en-US" dirty="0" smtClean="0"/>
                        <a:t>    2.9</a:t>
                      </a:r>
                      <a:endParaRPr lang="en-US" dirty="0"/>
                    </a:p>
                  </a:txBody>
                  <a:tcPr/>
                </a:tc>
              </a:tr>
            </a:tbl>
          </a:graphicData>
        </a:graphic>
      </p:graphicFrame>
      <p:sp>
        <p:nvSpPr>
          <p:cNvPr id="8" name="Right Arrow 7"/>
          <p:cNvSpPr/>
          <p:nvPr/>
        </p:nvSpPr>
        <p:spPr>
          <a:xfrm>
            <a:off x="2057400" y="2072635"/>
            <a:ext cx="838200" cy="198119"/>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00746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2057400"/>
            <a:ext cx="6553200" cy="4800600"/>
          </a:xfrm>
        </p:spPr>
        <p:txBody>
          <a:bodyPr>
            <a:normAutofit/>
          </a:bodyPr>
          <a:lstStyle/>
          <a:p>
            <a:pPr>
              <a:buFont typeface="Wingdings" pitchFamily="2" charset="2"/>
              <a:buNone/>
              <a:defRPr/>
            </a:pPr>
            <a:endParaRPr lang="en-US" dirty="0" smtClean="0"/>
          </a:p>
          <a:p>
            <a:pPr marL="0" indent="0">
              <a:buNone/>
              <a:defRPr/>
            </a:pPr>
            <a:endParaRPr lang="en-US" sz="2400" dirty="0" smtClean="0"/>
          </a:p>
          <a:p>
            <a:pPr>
              <a:defRPr/>
            </a:pPr>
            <a:r>
              <a:rPr lang="en-US" sz="2400" dirty="0" smtClean="0"/>
              <a:t>Depression</a:t>
            </a:r>
          </a:p>
          <a:p>
            <a:pPr>
              <a:defRPr/>
            </a:pPr>
            <a:r>
              <a:rPr lang="en-US" sz="2400" dirty="0" smtClean="0"/>
              <a:t>Anxiety</a:t>
            </a:r>
          </a:p>
          <a:p>
            <a:pPr>
              <a:defRPr/>
            </a:pPr>
            <a:r>
              <a:rPr lang="en-US" sz="2400" dirty="0" smtClean="0"/>
              <a:t>Liver disease</a:t>
            </a:r>
          </a:p>
          <a:p>
            <a:pPr>
              <a:defRPr/>
            </a:pPr>
            <a:r>
              <a:rPr lang="en-US" sz="2400" dirty="0" smtClean="0"/>
              <a:t>COPD</a:t>
            </a:r>
          </a:p>
          <a:p>
            <a:pPr>
              <a:defRPr/>
            </a:pPr>
            <a:r>
              <a:rPr lang="en-US" sz="2400" dirty="0" smtClean="0"/>
              <a:t>Ischemic </a:t>
            </a:r>
            <a:r>
              <a:rPr lang="en-US" sz="2400" dirty="0"/>
              <a:t>h</a:t>
            </a:r>
            <a:r>
              <a:rPr lang="en-US" sz="2400" dirty="0" smtClean="0"/>
              <a:t>eart </a:t>
            </a:r>
            <a:r>
              <a:rPr lang="en-US" sz="2400" dirty="0"/>
              <a:t>d</a:t>
            </a:r>
            <a:r>
              <a:rPr lang="en-US" sz="2400" dirty="0" smtClean="0"/>
              <a:t>isease</a:t>
            </a:r>
          </a:p>
          <a:p>
            <a:pPr>
              <a:defRPr/>
            </a:pPr>
            <a:r>
              <a:rPr lang="en-US" sz="2400" dirty="0" smtClean="0"/>
              <a:t>Autoimmune disease</a:t>
            </a:r>
          </a:p>
          <a:p>
            <a:pPr>
              <a:defRPr/>
            </a:pPr>
            <a:r>
              <a:rPr lang="en-US" sz="2400" dirty="0" smtClean="0"/>
              <a:t>Lung cancer</a:t>
            </a:r>
          </a:p>
          <a:p>
            <a:pPr>
              <a:defRPr/>
            </a:pPr>
            <a:endParaRPr lang="en-US" dirty="0"/>
          </a:p>
        </p:txBody>
      </p:sp>
      <p:sp>
        <p:nvSpPr>
          <p:cNvPr id="5" name="TextBox 4"/>
          <p:cNvSpPr txBox="1"/>
          <p:nvPr/>
        </p:nvSpPr>
        <p:spPr>
          <a:xfrm>
            <a:off x="914400" y="1066800"/>
            <a:ext cx="7391400" cy="1569660"/>
          </a:xfrm>
          <a:prstGeom prst="rect">
            <a:avLst/>
          </a:prstGeom>
          <a:noFill/>
        </p:spPr>
        <p:txBody>
          <a:bodyPr>
            <a:spAutoFit/>
          </a:bodyPr>
          <a:lstStyle/>
          <a:p>
            <a:pPr algn="ctr" fontAlgn="base">
              <a:spcBef>
                <a:spcPct val="0"/>
              </a:spcBef>
              <a:spcAft>
                <a:spcPct val="0"/>
              </a:spcAft>
              <a:defRPr/>
            </a:pPr>
            <a:r>
              <a:rPr lang="en-US" sz="3200" dirty="0" smtClean="0">
                <a:latin typeface="Calibri"/>
                <a:cs typeface="Arial" charset="0"/>
              </a:rPr>
              <a:t>The higher the ACE Score, the more significant risk for chronic </a:t>
            </a:r>
            <a:r>
              <a:rPr lang="en-US" sz="3200" dirty="0">
                <a:latin typeface="Calibri"/>
                <a:cs typeface="Arial" charset="0"/>
              </a:rPr>
              <a:t>health conditions:</a:t>
            </a:r>
          </a:p>
        </p:txBody>
      </p:sp>
    </p:spTree>
    <p:extLst>
      <p:ext uri="{BB962C8B-B14F-4D97-AF65-F5344CB8AC3E}">
        <p14:creationId xmlns:p14="http://schemas.microsoft.com/office/powerpoint/2010/main" val="2712853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altLang="en-US" sz="3600" dirty="0" smtClean="0"/>
              <a:t>The </a:t>
            </a:r>
            <a:r>
              <a:rPr lang="en-US" altLang="en-US" sz="3600" u="sng" dirty="0" smtClean="0"/>
              <a:t>ACE Score</a:t>
            </a:r>
            <a:r>
              <a:rPr lang="en-US" altLang="en-US" sz="3600" dirty="0" smtClean="0"/>
              <a:t> is the Sum of the Categories </a:t>
            </a:r>
          </a:p>
        </p:txBody>
      </p:sp>
      <p:sp>
        <p:nvSpPr>
          <p:cNvPr id="26626" name="Content Placeholder 2"/>
          <p:cNvSpPr>
            <a:spLocks noGrp="1"/>
          </p:cNvSpPr>
          <p:nvPr>
            <p:ph idx="1"/>
          </p:nvPr>
        </p:nvSpPr>
        <p:spPr/>
        <p:txBody>
          <a:bodyPr/>
          <a:lstStyle/>
          <a:p>
            <a:pPr marL="0" indent="0" algn="ctr" eaLnBrk="1" hangingPunct="1">
              <a:buFont typeface="Wingdings 2" pitchFamily="18" charset="2"/>
              <a:buNone/>
            </a:pPr>
            <a:r>
              <a:rPr lang="en-US" altLang="en-US" sz="2800" u="sng" dirty="0" smtClean="0"/>
              <a:t>ACE Score</a:t>
            </a:r>
            <a:r>
              <a:rPr lang="en-US" altLang="en-US" sz="2800" dirty="0" smtClean="0"/>
              <a:t>    </a:t>
            </a:r>
            <a:r>
              <a:rPr lang="en-US" altLang="en-US" sz="2800" u="sng" dirty="0" smtClean="0"/>
              <a:t>Prevalence</a:t>
            </a:r>
            <a:r>
              <a:rPr lang="en-US" altLang="en-US" sz="2800" dirty="0" smtClean="0"/>
              <a:t>       </a:t>
            </a:r>
            <a:r>
              <a:rPr lang="en-US" altLang="en-US" sz="2800" u="sng" dirty="0" smtClean="0"/>
              <a:t>Court</a:t>
            </a:r>
            <a:r>
              <a:rPr lang="en-US" altLang="en-US" sz="2800" dirty="0" smtClean="0"/>
              <a:t>  </a:t>
            </a:r>
          </a:p>
          <a:p>
            <a:pPr marL="349250" lvl="1" indent="0" eaLnBrk="1" hangingPunct="1">
              <a:buFont typeface="Wingdings 2" pitchFamily="18" charset="2"/>
              <a:buNone/>
            </a:pPr>
            <a:r>
              <a:rPr lang="en-US" altLang="en-US" sz="2800" dirty="0" smtClean="0"/>
              <a:t>   		  0		     48%           0%</a:t>
            </a:r>
          </a:p>
          <a:p>
            <a:pPr marL="349250" lvl="1" indent="0" eaLnBrk="1" hangingPunct="1">
              <a:buFont typeface="Wingdings 2" pitchFamily="18" charset="2"/>
              <a:buNone/>
            </a:pPr>
            <a:r>
              <a:rPr lang="en-US" altLang="en-US" sz="2800" dirty="0" smtClean="0"/>
              <a:t> 		  1		     25%         10%</a:t>
            </a:r>
          </a:p>
          <a:p>
            <a:pPr marL="349250" lvl="1" indent="0" eaLnBrk="1" hangingPunct="1">
              <a:buFont typeface="Wingdings 2" pitchFamily="18" charset="2"/>
              <a:buNone/>
            </a:pPr>
            <a:r>
              <a:rPr lang="en-US" altLang="en-US" sz="2800" dirty="0" smtClean="0"/>
              <a:t>  		  2		     13%         22%</a:t>
            </a:r>
          </a:p>
          <a:p>
            <a:pPr marL="349250" lvl="1" indent="0" eaLnBrk="1" hangingPunct="1">
              <a:buFont typeface="Wingdings 2" pitchFamily="18" charset="2"/>
              <a:buNone/>
            </a:pPr>
            <a:r>
              <a:rPr lang="en-US" altLang="en-US" sz="2800" dirty="0" smtClean="0"/>
              <a:t>   		  3		       7%         33%</a:t>
            </a:r>
          </a:p>
          <a:p>
            <a:pPr marL="349250" lvl="1" indent="0" eaLnBrk="1" hangingPunct="1">
              <a:buFont typeface="Wingdings 2" pitchFamily="18" charset="2"/>
              <a:buNone/>
            </a:pPr>
            <a:r>
              <a:rPr lang="en-US" altLang="en-US" sz="2800" dirty="0" smtClean="0"/>
              <a:t>		  4 or more        7%         35%</a:t>
            </a:r>
          </a:p>
          <a:p>
            <a:pPr marL="349250" lvl="1" indent="0" eaLnBrk="1" hangingPunct="1">
              <a:buFont typeface="Wingdings 2" pitchFamily="18" charset="2"/>
              <a:buNone/>
            </a:pPr>
            <a:endParaRPr lang="en-US" altLang="en-US" sz="2800" dirty="0"/>
          </a:p>
          <a:p>
            <a:pPr marL="349250" lvl="1" indent="0" eaLnBrk="1" hangingPunct="1">
              <a:buFont typeface="Wingdings 2" pitchFamily="18" charset="2"/>
              <a:buNone/>
            </a:pPr>
            <a:r>
              <a:rPr lang="en-US" altLang="en-US" sz="2400" dirty="0" smtClean="0"/>
              <a:t>                      Court data from Vivian Brown, PhD, 2014</a:t>
            </a:r>
            <a:r>
              <a:rPr lang="en-US" altLang="en-US" sz="2800" dirty="0" smtClean="0"/>
              <a:t>	</a:t>
            </a:r>
            <a:endParaRPr lang="en-US" altLang="en-US" dirty="0" smtClean="0"/>
          </a:p>
        </p:txBody>
      </p:sp>
    </p:spTree>
    <p:extLst>
      <p:ext uri="{BB962C8B-B14F-4D97-AF65-F5344CB8AC3E}">
        <p14:creationId xmlns:p14="http://schemas.microsoft.com/office/powerpoint/2010/main" val="2707520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Adults in Court System</a:t>
            </a:r>
            <a:endParaRPr lang="en-US" dirty="0"/>
          </a:p>
        </p:txBody>
      </p:sp>
      <p:sp>
        <p:nvSpPr>
          <p:cNvPr id="3" name="Content Placeholder 2"/>
          <p:cNvSpPr>
            <a:spLocks noGrp="1"/>
          </p:cNvSpPr>
          <p:nvPr>
            <p:ph idx="1"/>
          </p:nvPr>
        </p:nvSpPr>
        <p:spPr/>
        <p:txBody>
          <a:bodyPr/>
          <a:lstStyle/>
          <a:p>
            <a:r>
              <a:rPr lang="en-US" dirty="0" smtClean="0"/>
              <a:t>70% of women who were in foster care as children have an ACE score of 5 or more.   </a:t>
            </a:r>
          </a:p>
          <a:p>
            <a:r>
              <a:rPr lang="en-US" dirty="0" smtClean="0"/>
              <a:t>23% of women who were in foster care as children have an ACE score of 9.</a:t>
            </a:r>
          </a:p>
          <a:p>
            <a:r>
              <a:rPr lang="en-US" dirty="0" smtClean="0"/>
              <a:t>48.3% of male offenders in criminal court had an ACE of 4 or more, as compared to the general population where 12.5% reported 4 or more.</a:t>
            </a:r>
          </a:p>
          <a:p>
            <a:pPr lvl="6"/>
            <a:endParaRPr lang="en-US" dirty="0"/>
          </a:p>
          <a:p>
            <a:pPr marL="1737360" lvl="6" indent="0">
              <a:buNone/>
            </a:pPr>
            <a:r>
              <a:rPr lang="en-US" sz="1800" dirty="0" smtClean="0"/>
              <a:t>Data from Vivian Brown, PhD from the Colorado Convening Conference, April 2014</a:t>
            </a:r>
          </a:p>
          <a:p>
            <a:endParaRPr lang="en-US" dirty="0"/>
          </a:p>
        </p:txBody>
      </p:sp>
    </p:spTree>
    <p:extLst>
      <p:ext uri="{BB962C8B-B14F-4D97-AF65-F5344CB8AC3E}">
        <p14:creationId xmlns:p14="http://schemas.microsoft.com/office/powerpoint/2010/main" val="1215737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fontScale="90000"/>
          </a:bodyPr>
          <a:lstStyle/>
          <a:p>
            <a:r>
              <a:rPr lang="en-US" sz="2800" dirty="0" smtClean="0"/>
              <a:t>Male Offenders in Criminal Courts</a:t>
            </a: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2700" dirty="0"/>
              <a:t> </a:t>
            </a:r>
            <a:r>
              <a:rPr lang="en-US" sz="2700" dirty="0" smtClean="0"/>
              <a:t>            ACE categories                          </a:t>
            </a:r>
            <a:r>
              <a:rPr lang="en-US" sz="1800" dirty="0" smtClean="0"/>
              <a:t>General Population         Male Offenders</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4547896"/>
              </p:ext>
            </p:extLst>
          </p:nvPr>
        </p:nvGraphicFramePr>
        <p:xfrm>
          <a:off x="457200" y="1935163"/>
          <a:ext cx="8229600" cy="3708400"/>
        </p:xfrm>
        <a:graphic>
          <a:graphicData uri="http://schemas.openxmlformats.org/drawingml/2006/table">
            <a:tbl>
              <a:tblPr firstRow="1" bandRow="1">
                <a:tableStyleId>{5C22544A-7EE6-4342-B048-85BDC9FD1C3A}</a:tableStyleId>
              </a:tblPr>
              <a:tblGrid>
                <a:gridCol w="4267200"/>
                <a:gridCol w="2133600"/>
                <a:gridCol w="1828800"/>
              </a:tblGrid>
              <a:tr h="370840">
                <a:tc>
                  <a:txBody>
                    <a:bodyPr/>
                    <a:lstStyle/>
                    <a:p>
                      <a:r>
                        <a:rPr lang="en-US" dirty="0" smtClean="0"/>
                        <a:t>Emotional Abuse</a:t>
                      </a:r>
                      <a:endParaRPr lang="en-US" dirty="0"/>
                    </a:p>
                  </a:txBody>
                  <a:tcPr/>
                </a:tc>
                <a:tc>
                  <a:txBody>
                    <a:bodyPr/>
                    <a:lstStyle/>
                    <a:p>
                      <a:r>
                        <a:rPr lang="en-US" dirty="0" smtClean="0"/>
                        <a:t>        7.6</a:t>
                      </a:r>
                      <a:endParaRPr lang="en-US" dirty="0"/>
                    </a:p>
                  </a:txBody>
                  <a:tcPr/>
                </a:tc>
                <a:tc>
                  <a:txBody>
                    <a:bodyPr/>
                    <a:lstStyle/>
                    <a:p>
                      <a:r>
                        <a:rPr lang="en-US" dirty="0" smtClean="0"/>
                        <a:t>        52.3</a:t>
                      </a:r>
                      <a:endParaRPr lang="en-US" dirty="0"/>
                    </a:p>
                  </a:txBody>
                  <a:tcPr/>
                </a:tc>
              </a:tr>
              <a:tr h="370840">
                <a:tc>
                  <a:txBody>
                    <a:bodyPr/>
                    <a:lstStyle/>
                    <a:p>
                      <a:r>
                        <a:rPr lang="en-US" dirty="0" smtClean="0"/>
                        <a:t>Physical Abuse</a:t>
                      </a:r>
                      <a:endParaRPr lang="en-US" dirty="0"/>
                    </a:p>
                  </a:txBody>
                  <a:tcPr/>
                </a:tc>
                <a:tc>
                  <a:txBody>
                    <a:bodyPr/>
                    <a:lstStyle/>
                    <a:p>
                      <a:r>
                        <a:rPr lang="en-US" dirty="0" smtClean="0"/>
                        <a:t>     29.9</a:t>
                      </a:r>
                      <a:endParaRPr lang="en-US" dirty="0"/>
                    </a:p>
                  </a:txBody>
                  <a:tcPr/>
                </a:tc>
                <a:tc>
                  <a:txBody>
                    <a:bodyPr/>
                    <a:lstStyle/>
                    <a:p>
                      <a:r>
                        <a:rPr lang="en-US" dirty="0" smtClean="0"/>
                        <a:t>      </a:t>
                      </a:r>
                      <a:r>
                        <a:rPr lang="en-US" baseline="0" dirty="0" smtClean="0"/>
                        <a:t> 41.1</a:t>
                      </a:r>
                    </a:p>
                  </a:txBody>
                  <a:tcPr/>
                </a:tc>
              </a:tr>
              <a:tr h="370840">
                <a:tc>
                  <a:txBody>
                    <a:bodyPr/>
                    <a:lstStyle/>
                    <a:p>
                      <a:r>
                        <a:rPr lang="en-US" dirty="0" smtClean="0"/>
                        <a:t>Sexual Abuse</a:t>
                      </a:r>
                      <a:endParaRPr lang="en-US" dirty="0"/>
                    </a:p>
                  </a:txBody>
                  <a:tcPr/>
                </a:tc>
                <a:tc>
                  <a:txBody>
                    <a:bodyPr/>
                    <a:lstStyle/>
                    <a:p>
                      <a:r>
                        <a:rPr lang="en-US" dirty="0" smtClean="0"/>
                        <a:t>     16.0</a:t>
                      </a:r>
                      <a:endParaRPr lang="en-US" dirty="0"/>
                    </a:p>
                  </a:txBody>
                  <a:tcPr/>
                </a:tc>
                <a:tc>
                  <a:txBody>
                    <a:bodyPr/>
                    <a:lstStyle/>
                    <a:p>
                      <a:r>
                        <a:rPr lang="en-US" dirty="0" smtClean="0"/>
                        <a:t>       27.2</a:t>
                      </a:r>
                      <a:endParaRPr lang="en-US" dirty="0"/>
                    </a:p>
                  </a:txBody>
                  <a:tcPr/>
                </a:tc>
              </a:tr>
              <a:tr h="370840">
                <a:tc>
                  <a:txBody>
                    <a:bodyPr/>
                    <a:lstStyle/>
                    <a:p>
                      <a:r>
                        <a:rPr lang="en-US" dirty="0" smtClean="0"/>
                        <a:t>Emotional Neglect</a:t>
                      </a:r>
                      <a:endParaRPr lang="en-US" dirty="0"/>
                    </a:p>
                  </a:txBody>
                  <a:tcPr/>
                </a:tc>
                <a:tc>
                  <a:txBody>
                    <a:bodyPr/>
                    <a:lstStyle/>
                    <a:p>
                      <a:r>
                        <a:rPr lang="en-US" dirty="0" smtClean="0"/>
                        <a:t>     12.4</a:t>
                      </a:r>
                      <a:endParaRPr lang="en-US" dirty="0"/>
                    </a:p>
                  </a:txBody>
                  <a:tcPr/>
                </a:tc>
                <a:tc>
                  <a:txBody>
                    <a:bodyPr/>
                    <a:lstStyle/>
                    <a:p>
                      <a:r>
                        <a:rPr lang="en-US" dirty="0" smtClean="0"/>
                        <a:t>       50.3</a:t>
                      </a:r>
                    </a:p>
                  </a:txBody>
                  <a:tcPr/>
                </a:tc>
              </a:tr>
              <a:tr h="370840">
                <a:tc>
                  <a:txBody>
                    <a:bodyPr/>
                    <a:lstStyle/>
                    <a:p>
                      <a:r>
                        <a:rPr lang="en-US" dirty="0" smtClean="0"/>
                        <a:t>Physical Neglect</a:t>
                      </a:r>
                      <a:endParaRPr lang="en-US" dirty="0"/>
                    </a:p>
                  </a:txBody>
                  <a:tcPr/>
                </a:tc>
                <a:tc>
                  <a:txBody>
                    <a:bodyPr/>
                    <a:lstStyle/>
                    <a:p>
                      <a:r>
                        <a:rPr lang="en-US" dirty="0" smtClean="0"/>
                        <a:t>     10.7</a:t>
                      </a:r>
                      <a:endParaRPr lang="en-US" dirty="0"/>
                    </a:p>
                  </a:txBody>
                  <a:tcPr/>
                </a:tc>
                <a:tc>
                  <a:txBody>
                    <a:bodyPr/>
                    <a:lstStyle/>
                    <a:p>
                      <a:r>
                        <a:rPr lang="en-US" dirty="0" smtClean="0"/>
                        <a:t>       21.9</a:t>
                      </a:r>
                      <a:endParaRPr lang="en-US" dirty="0"/>
                    </a:p>
                  </a:txBody>
                  <a:tcPr/>
                </a:tc>
              </a:tr>
              <a:tr h="370840">
                <a:tc>
                  <a:txBody>
                    <a:bodyPr/>
                    <a:lstStyle/>
                    <a:p>
                      <a:r>
                        <a:rPr lang="en-US" dirty="0" smtClean="0"/>
                        <a:t>Household Substance Use</a:t>
                      </a:r>
                      <a:endParaRPr lang="en-US" dirty="0"/>
                    </a:p>
                  </a:txBody>
                  <a:tcPr/>
                </a:tc>
                <a:tc>
                  <a:txBody>
                    <a:bodyPr/>
                    <a:lstStyle/>
                    <a:p>
                      <a:r>
                        <a:rPr lang="en-US" dirty="0" smtClean="0"/>
                        <a:t>     23.8</a:t>
                      </a:r>
                      <a:endParaRPr lang="en-US" dirty="0"/>
                    </a:p>
                  </a:txBody>
                  <a:tcPr/>
                </a:tc>
                <a:tc>
                  <a:txBody>
                    <a:bodyPr/>
                    <a:lstStyle/>
                    <a:p>
                      <a:r>
                        <a:rPr lang="en-US" dirty="0" smtClean="0"/>
                        <a:t>       47.7</a:t>
                      </a:r>
                      <a:endParaRPr lang="en-US" dirty="0"/>
                    </a:p>
                  </a:txBody>
                  <a:tcPr/>
                </a:tc>
              </a:tr>
              <a:tr h="370840">
                <a:tc>
                  <a:txBody>
                    <a:bodyPr/>
                    <a:lstStyle/>
                    <a:p>
                      <a:r>
                        <a:rPr lang="en-US" dirty="0" smtClean="0"/>
                        <a:t>Household Mental Illness</a:t>
                      </a:r>
                      <a:endParaRPr lang="en-US" dirty="0"/>
                    </a:p>
                  </a:txBody>
                  <a:tcPr/>
                </a:tc>
                <a:tc>
                  <a:txBody>
                    <a:bodyPr/>
                    <a:lstStyle/>
                    <a:p>
                      <a:r>
                        <a:rPr lang="en-US" dirty="0" smtClean="0"/>
                        <a:t>     14.8</a:t>
                      </a:r>
                      <a:endParaRPr lang="en-US" dirty="0"/>
                    </a:p>
                  </a:txBody>
                  <a:tcPr/>
                </a:tc>
                <a:tc>
                  <a:txBody>
                    <a:bodyPr/>
                    <a:lstStyle/>
                    <a:p>
                      <a:r>
                        <a:rPr lang="en-US" dirty="0" smtClean="0"/>
                        <a:t>       25.8</a:t>
                      </a:r>
                      <a:endParaRPr lang="en-US" dirty="0"/>
                    </a:p>
                  </a:txBody>
                  <a:tcPr/>
                </a:tc>
              </a:tr>
              <a:tr h="370840">
                <a:tc>
                  <a:txBody>
                    <a:bodyPr/>
                    <a:lstStyle/>
                    <a:p>
                      <a:r>
                        <a:rPr lang="en-US" dirty="0" smtClean="0"/>
                        <a:t>Violence Towards Mother</a:t>
                      </a:r>
                      <a:endParaRPr lang="en-US" dirty="0"/>
                    </a:p>
                  </a:txBody>
                  <a:tcPr/>
                </a:tc>
                <a:tc>
                  <a:txBody>
                    <a:bodyPr/>
                    <a:lstStyle/>
                    <a:p>
                      <a:r>
                        <a:rPr lang="en-US" dirty="0" smtClean="0"/>
                        <a:t>     11.5</a:t>
                      </a:r>
                      <a:endParaRPr lang="en-US" dirty="0"/>
                    </a:p>
                  </a:txBody>
                  <a:tcPr/>
                </a:tc>
                <a:tc>
                  <a:txBody>
                    <a:bodyPr/>
                    <a:lstStyle/>
                    <a:p>
                      <a:r>
                        <a:rPr lang="en-US" dirty="0" smtClean="0"/>
                        <a:t>       27.8</a:t>
                      </a:r>
                      <a:endParaRPr lang="en-US" dirty="0"/>
                    </a:p>
                  </a:txBody>
                  <a:tcPr/>
                </a:tc>
              </a:tr>
              <a:tr h="370840">
                <a:tc>
                  <a:txBody>
                    <a:bodyPr/>
                    <a:lstStyle/>
                    <a:p>
                      <a:r>
                        <a:rPr lang="en-US" dirty="0" smtClean="0"/>
                        <a:t>Household</a:t>
                      </a:r>
                      <a:r>
                        <a:rPr lang="en-US" baseline="0" dirty="0" smtClean="0"/>
                        <a:t> Member in Prison</a:t>
                      </a:r>
                      <a:endParaRPr lang="en-US" dirty="0"/>
                    </a:p>
                  </a:txBody>
                  <a:tcPr/>
                </a:tc>
                <a:tc>
                  <a:txBody>
                    <a:bodyPr/>
                    <a:lstStyle/>
                    <a:p>
                      <a:r>
                        <a:rPr lang="en-US" dirty="0" smtClean="0"/>
                        <a:t>     4.1</a:t>
                      </a:r>
                      <a:endParaRPr lang="en-US" dirty="0"/>
                    </a:p>
                  </a:txBody>
                  <a:tcPr/>
                </a:tc>
                <a:tc>
                  <a:txBody>
                    <a:bodyPr/>
                    <a:lstStyle/>
                    <a:p>
                      <a:r>
                        <a:rPr lang="en-US" dirty="0" smtClean="0"/>
                        <a:t>       20.5</a:t>
                      </a:r>
                      <a:endParaRPr lang="en-US" dirty="0"/>
                    </a:p>
                  </a:txBody>
                  <a:tcPr/>
                </a:tc>
              </a:tr>
              <a:tr h="370840">
                <a:tc>
                  <a:txBody>
                    <a:bodyPr/>
                    <a:lstStyle/>
                    <a:p>
                      <a:r>
                        <a:rPr lang="en-US" dirty="0" smtClean="0"/>
                        <a:t>Loss of Parent</a:t>
                      </a:r>
                      <a:endParaRPr lang="en-US" dirty="0"/>
                    </a:p>
                  </a:txBody>
                  <a:tcPr/>
                </a:tc>
                <a:tc>
                  <a:txBody>
                    <a:bodyPr/>
                    <a:lstStyle/>
                    <a:p>
                      <a:r>
                        <a:rPr lang="en-US" dirty="0" smtClean="0"/>
                        <a:t>     21.8</a:t>
                      </a:r>
                      <a:endParaRPr lang="en-US" dirty="0"/>
                    </a:p>
                  </a:txBody>
                  <a:tcPr/>
                </a:tc>
                <a:tc>
                  <a:txBody>
                    <a:bodyPr/>
                    <a:lstStyle/>
                    <a:p>
                      <a:r>
                        <a:rPr lang="en-US" dirty="0" smtClean="0"/>
                        <a:t>       53.6</a:t>
                      </a:r>
                      <a:endParaRPr lang="en-US" dirty="0"/>
                    </a:p>
                  </a:txBody>
                  <a:tcPr/>
                </a:tc>
              </a:tr>
            </a:tbl>
          </a:graphicData>
        </a:graphic>
      </p:graphicFrame>
    </p:spTree>
    <p:extLst>
      <p:ext uri="{BB962C8B-B14F-4D97-AF65-F5344CB8AC3E}">
        <p14:creationId xmlns:p14="http://schemas.microsoft.com/office/powerpoint/2010/main" val="1742479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4020312"/>
          </a:xfrm>
        </p:spPr>
        <p:txBody>
          <a:bodyPr>
            <a:normAutofit/>
          </a:bodyPr>
          <a:lstStyle/>
          <a:p>
            <a:r>
              <a:rPr lang="en-US" dirty="0" smtClean="0"/>
              <a:t>So, we made it through everything, we’re 18, we can leave the abuse and dysfunction….</a:t>
            </a:r>
            <a:endParaRPr lang="en-US" dirty="0"/>
          </a:p>
        </p:txBody>
      </p:sp>
    </p:spTree>
    <p:extLst>
      <p:ext uri="{BB962C8B-B14F-4D97-AF65-F5344CB8AC3E}">
        <p14:creationId xmlns:p14="http://schemas.microsoft.com/office/powerpoint/2010/main" val="2535955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sz="4000" dirty="0" smtClean="0"/>
              <a:t>History of the Adverse Childhood Experiences Study</a:t>
            </a:r>
          </a:p>
        </p:txBody>
      </p:sp>
      <p:sp>
        <p:nvSpPr>
          <p:cNvPr id="21506" name="Content Placeholder 2"/>
          <p:cNvSpPr>
            <a:spLocks noGrp="1"/>
          </p:cNvSpPr>
          <p:nvPr>
            <p:ph idx="1"/>
          </p:nvPr>
        </p:nvSpPr>
        <p:spPr/>
        <p:txBody>
          <a:bodyPr/>
          <a:lstStyle/>
          <a:p>
            <a:r>
              <a:rPr lang="en-US" altLang="en-US" sz="2000" dirty="0" smtClean="0"/>
              <a:t>Vincent </a:t>
            </a:r>
            <a:r>
              <a:rPr lang="en-US" altLang="en-US" sz="2000" dirty="0" err="1" smtClean="0"/>
              <a:t>Felitti</a:t>
            </a:r>
            <a:r>
              <a:rPr lang="en-US" altLang="en-US" sz="2000" dirty="0" smtClean="0"/>
              <a:t>, an endocrinologist, ran a successful weight loss clinic at Kaiser Permanente in San Diego, CA</a:t>
            </a:r>
          </a:p>
          <a:p>
            <a:r>
              <a:rPr lang="en-US" altLang="en-US" sz="2000" dirty="0" smtClean="0"/>
              <a:t>Many of his most successful patients dropped out of the study or gained their weight back</a:t>
            </a:r>
          </a:p>
          <a:p>
            <a:r>
              <a:rPr lang="en-US" altLang="en-US" sz="2000" dirty="0" smtClean="0"/>
              <a:t>He interviewed them and found a high percentage of these patients had abuse, household dysfunction or neglect during childhood</a:t>
            </a:r>
          </a:p>
          <a:p>
            <a:r>
              <a:rPr lang="en-US" altLang="en-US" sz="2000" dirty="0" smtClean="0"/>
              <a:t>In 1991, he presented his findings at the CDC, and Robert </a:t>
            </a:r>
            <a:r>
              <a:rPr lang="en-US" altLang="en-US" sz="2000" dirty="0" err="1" smtClean="0"/>
              <a:t>Anda</a:t>
            </a:r>
            <a:r>
              <a:rPr lang="en-US" altLang="en-US" sz="2000" dirty="0" smtClean="0"/>
              <a:t> was very interested</a:t>
            </a:r>
          </a:p>
        </p:txBody>
      </p:sp>
    </p:spTree>
    <p:extLst>
      <p:ext uri="{BB962C8B-B14F-4D97-AF65-F5344CB8AC3E}">
        <p14:creationId xmlns:p14="http://schemas.microsoft.com/office/powerpoint/2010/main" val="2490640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cache3.asset-cache.net/gc/82795618-close-up-of-indian-businessman-smiling-and-gettyimages.jpg?v=1&amp;c=IWSAsset&amp;k=2&amp;d=WoT6hPUkduC5IP35SWLldfg7864xuQUAbe7mNUNWCb%2By62qyE03d%2F%2B8Fz9GVy43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37855"/>
            <a:ext cx="4829175" cy="3219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313746"/>
            <a:ext cx="4343400" cy="28594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5800" y="381000"/>
            <a:ext cx="7696200" cy="1231106"/>
          </a:xfrm>
          <a:prstGeom prst="rect">
            <a:avLst/>
          </a:prstGeom>
          <a:noFill/>
        </p:spPr>
        <p:txBody>
          <a:bodyPr wrap="square" rtlCol="0">
            <a:spAutoFit/>
          </a:bodyPr>
          <a:lstStyle/>
          <a:p>
            <a:r>
              <a:rPr lang="en-US" sz="2800" dirty="0" smtClean="0"/>
              <a:t>Why don’t we just sigh with relief at being out of the terrible environment of childhood?</a:t>
            </a:r>
          </a:p>
          <a:p>
            <a:endParaRPr lang="en-US" dirty="0"/>
          </a:p>
        </p:txBody>
      </p:sp>
    </p:spTree>
    <p:extLst>
      <p:ext uri="{BB962C8B-B14F-4D97-AF65-F5344CB8AC3E}">
        <p14:creationId xmlns:p14="http://schemas.microsoft.com/office/powerpoint/2010/main" val="3984513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43333" cy="1336675"/>
          </a:xfrm>
        </p:spPr>
        <p:txBody>
          <a:bodyPr/>
          <a:lstStyle/>
          <a:p>
            <a:r>
              <a:rPr lang="en-US" dirty="0" smtClean="0"/>
              <a:t>Places to find clues</a:t>
            </a:r>
            <a:endParaRPr lang="en-US" dirty="0"/>
          </a:p>
        </p:txBody>
      </p:sp>
      <p:sp>
        <p:nvSpPr>
          <p:cNvPr id="3" name="Content Placeholder 2"/>
          <p:cNvSpPr>
            <a:spLocks noGrp="1"/>
          </p:cNvSpPr>
          <p:nvPr>
            <p:ph idx="1"/>
          </p:nvPr>
        </p:nvSpPr>
        <p:spPr/>
        <p:txBody>
          <a:bodyPr/>
          <a:lstStyle/>
          <a:p>
            <a:r>
              <a:rPr lang="en-US" dirty="0" smtClean="0"/>
              <a:t>Infant brain development</a:t>
            </a:r>
          </a:p>
          <a:p>
            <a:r>
              <a:rPr lang="en-US" dirty="0" smtClean="0"/>
              <a:t>Types of memory</a:t>
            </a:r>
          </a:p>
          <a:p>
            <a:r>
              <a:rPr lang="en-US" dirty="0" smtClean="0"/>
              <a:t>Epigenetics</a:t>
            </a:r>
          </a:p>
          <a:p>
            <a:r>
              <a:rPr lang="en-US" dirty="0" smtClean="0"/>
              <a:t>Stress response:  healthy and chronic</a:t>
            </a:r>
          </a:p>
          <a:p>
            <a:r>
              <a:rPr lang="en-US" dirty="0" smtClean="0"/>
              <a:t>The reward system</a:t>
            </a:r>
          </a:p>
          <a:p>
            <a:r>
              <a:rPr lang="en-US" dirty="0" smtClean="0"/>
              <a:t>Hints from sleep physiology</a:t>
            </a:r>
          </a:p>
          <a:p>
            <a:r>
              <a:rPr lang="en-US" dirty="0" err="1" smtClean="0"/>
              <a:t>Polyvagal</a:t>
            </a:r>
            <a:r>
              <a:rPr lang="en-US" dirty="0" smtClean="0"/>
              <a:t> Theory developed by Dr. </a:t>
            </a:r>
            <a:r>
              <a:rPr lang="en-US" dirty="0" err="1" smtClean="0"/>
              <a:t>Porges</a:t>
            </a:r>
            <a:endParaRPr lang="en-US" dirty="0"/>
          </a:p>
        </p:txBody>
      </p:sp>
    </p:spTree>
    <p:extLst>
      <p:ext uri="{BB962C8B-B14F-4D97-AF65-F5344CB8AC3E}">
        <p14:creationId xmlns:p14="http://schemas.microsoft.com/office/powerpoint/2010/main" val="3353240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inf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633" y="1676400"/>
            <a:ext cx="7125195" cy="399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284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Newborn!</a:t>
            </a:r>
            <a:endParaRPr lang="en-US" dirty="0"/>
          </a:p>
        </p:txBody>
      </p:sp>
      <p:sp>
        <p:nvSpPr>
          <p:cNvPr id="3" name="Content Placeholder 2"/>
          <p:cNvSpPr>
            <a:spLocks noGrp="1"/>
          </p:cNvSpPr>
          <p:nvPr>
            <p:ph idx="1"/>
          </p:nvPr>
        </p:nvSpPr>
        <p:spPr/>
        <p:txBody>
          <a:bodyPr>
            <a:normAutofit/>
          </a:bodyPr>
          <a:lstStyle/>
          <a:p>
            <a:r>
              <a:rPr lang="en-US" dirty="0" smtClean="0"/>
              <a:t>All 100 billion neurons are already there</a:t>
            </a:r>
          </a:p>
          <a:p>
            <a:r>
              <a:rPr lang="en-US" dirty="0" smtClean="0"/>
              <a:t>DNA:  the script is in place</a:t>
            </a:r>
          </a:p>
          <a:p>
            <a:r>
              <a:rPr lang="en-US" dirty="0" smtClean="0"/>
              <a:t>The environment will determine how we read that script</a:t>
            </a:r>
          </a:p>
          <a:p>
            <a:r>
              <a:rPr lang="en-US" dirty="0" smtClean="0"/>
              <a:t>We will grow the brain we need for the environment we are in</a:t>
            </a:r>
          </a:p>
          <a:p>
            <a:r>
              <a:rPr lang="en-US" dirty="0" smtClean="0"/>
              <a:t>That growth takes place in the context of a nurturing interpersonal relationship</a:t>
            </a:r>
            <a:endParaRPr lang="en-US" dirty="0"/>
          </a:p>
        </p:txBody>
      </p:sp>
    </p:spTree>
    <p:extLst>
      <p:ext uri="{BB962C8B-B14F-4D97-AF65-F5344CB8AC3E}">
        <p14:creationId xmlns:p14="http://schemas.microsoft.com/office/powerpoint/2010/main" val="1844569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Parental Interactions in Infancy</a:t>
            </a:r>
            <a:endParaRPr lang="en-US" sz="4000" dirty="0"/>
          </a:p>
        </p:txBody>
      </p:sp>
      <p:sp>
        <p:nvSpPr>
          <p:cNvPr id="3" name="Content Placeholder 2"/>
          <p:cNvSpPr>
            <a:spLocks noGrp="1"/>
          </p:cNvSpPr>
          <p:nvPr>
            <p:ph idx="1"/>
          </p:nvPr>
        </p:nvSpPr>
        <p:spPr/>
        <p:txBody>
          <a:bodyPr>
            <a:normAutofit/>
          </a:bodyPr>
          <a:lstStyle/>
          <a:p>
            <a:r>
              <a:rPr lang="en-US" dirty="0" smtClean="0"/>
              <a:t>How the brain learns about the environment</a:t>
            </a:r>
          </a:p>
          <a:p>
            <a:r>
              <a:rPr lang="en-US" dirty="0" smtClean="0"/>
              <a:t>How the brain develops neurologically during the first 2 years</a:t>
            </a:r>
          </a:p>
          <a:p>
            <a:r>
              <a:rPr lang="en-US" dirty="0" smtClean="0"/>
              <a:t>How the brain learns to make transitions</a:t>
            </a:r>
          </a:p>
          <a:p>
            <a:r>
              <a:rPr lang="en-US" dirty="0" smtClean="0"/>
              <a:t>How the brain learns to soothe, play, self regulate</a:t>
            </a:r>
          </a:p>
          <a:p>
            <a:endParaRPr lang="en-US" dirty="0" smtClean="0"/>
          </a:p>
          <a:p>
            <a:pPr algn="ctr">
              <a:buNone/>
            </a:pPr>
            <a:r>
              <a:rPr lang="en-US" dirty="0" smtClean="0"/>
              <a:t>We grow the brain we need for the environment we find ourselves in</a:t>
            </a:r>
          </a:p>
        </p:txBody>
      </p:sp>
    </p:spTree>
    <p:extLst>
      <p:ext uri="{BB962C8B-B14F-4D97-AF65-F5344CB8AC3E}">
        <p14:creationId xmlns:p14="http://schemas.microsoft.com/office/powerpoint/2010/main" val="2715723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algn="ctr"/>
            <a:endParaRPr lang="en-US" dirty="0" smtClean="0"/>
          </a:p>
          <a:p>
            <a:pPr algn="ctr">
              <a:buNone/>
            </a:pPr>
            <a:r>
              <a:rPr lang="en-US" sz="6600" dirty="0" smtClean="0"/>
              <a:t>How</a:t>
            </a:r>
          </a:p>
          <a:p>
            <a:pPr algn="ctr">
              <a:buNone/>
            </a:pPr>
            <a:r>
              <a:rPr lang="en-US" sz="6600" dirty="0" smtClean="0"/>
              <a:t>do you hold a</a:t>
            </a:r>
          </a:p>
          <a:p>
            <a:pPr algn="ctr">
              <a:buNone/>
            </a:pPr>
            <a:r>
              <a:rPr lang="en-US" sz="6600" dirty="0" smtClean="0"/>
              <a:t>baby?</a:t>
            </a:r>
          </a:p>
          <a:p>
            <a:pPr algn="ctr">
              <a:buNone/>
            </a:pPr>
            <a:r>
              <a:rPr lang="en-US" sz="6600" smtClean="0"/>
              <a:t> </a:t>
            </a:r>
            <a:endParaRPr lang="en-US" sz="6600" dirty="0" smtClean="0"/>
          </a:p>
        </p:txBody>
      </p:sp>
    </p:spTree>
    <p:extLst>
      <p:ext uri="{BB962C8B-B14F-4D97-AF65-F5344CB8AC3E}">
        <p14:creationId xmlns:p14="http://schemas.microsoft.com/office/powerpoint/2010/main" val="2195670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Right brain to right brain</a:t>
            </a:r>
          </a:p>
          <a:p>
            <a:endParaRPr lang="en-US" dirty="0"/>
          </a:p>
        </p:txBody>
      </p:sp>
      <p:pic>
        <p:nvPicPr>
          <p:cNvPr id="70661" name="Picture 5" descr="Alex Gray Mother and Infant"/>
          <p:cNvPicPr>
            <a:picLocks noGrp="1" noChangeAspect="1" noChangeArrowheads="1"/>
          </p:cNvPicPr>
          <p:nvPr>
            <p:ph idx="1"/>
          </p:nvPr>
        </p:nvPicPr>
        <p:blipFill>
          <a:blip r:embed="rId3" cstate="print">
            <a:lum bright="-12000" contrast="18000"/>
          </a:blip>
          <a:stretch>
            <a:fillRect/>
          </a:stretch>
        </p:blipFill>
        <p:spPr>
          <a:xfrm>
            <a:off x="2894449" y="1935163"/>
            <a:ext cx="3355101" cy="4389437"/>
          </a:xfrm>
          <a:noFill/>
          <a:ln/>
        </p:spPr>
      </p:pic>
      <p:sp>
        <p:nvSpPr>
          <p:cNvPr id="70663" name="Text Box 7"/>
          <p:cNvSpPr txBox="1">
            <a:spLocks noChangeArrowheads="1"/>
          </p:cNvSpPr>
          <p:nvPr/>
        </p:nvSpPr>
        <p:spPr bwMode="auto">
          <a:xfrm>
            <a:off x="457200" y="5791200"/>
            <a:ext cx="2057400" cy="549275"/>
          </a:xfrm>
          <a:prstGeom prst="rect">
            <a:avLst/>
          </a:prstGeom>
          <a:noFill/>
          <a:ln w="9525">
            <a:noFill/>
            <a:miter lim="800000"/>
            <a:headEnd/>
            <a:tailEnd/>
          </a:ln>
          <a:effectLst/>
        </p:spPr>
        <p:txBody>
          <a:bodyPr>
            <a:spAutoFit/>
          </a:bodyPr>
          <a:lstStyle/>
          <a:p>
            <a:pPr defTabSz="457200">
              <a:spcBef>
                <a:spcPct val="50000"/>
              </a:spcBef>
            </a:pPr>
            <a:r>
              <a:rPr lang="en-US" sz="1200">
                <a:solidFill>
                  <a:prstClr val="black"/>
                </a:solidFill>
                <a:latin typeface="Tahoma" pitchFamily="34" charset="0"/>
              </a:rPr>
              <a:t>Alex Gray</a:t>
            </a:r>
          </a:p>
          <a:p>
            <a:pPr defTabSz="457200">
              <a:spcBef>
                <a:spcPct val="50000"/>
              </a:spcBef>
            </a:pPr>
            <a:r>
              <a:rPr lang="en-US" sz="1200">
                <a:solidFill>
                  <a:prstClr val="black"/>
                </a:solidFill>
                <a:latin typeface="Tahoma" pitchFamily="34" charset="0"/>
              </a:rPr>
              <a:t>“Sacred Mirrors”</a:t>
            </a:r>
          </a:p>
        </p:txBody>
      </p:sp>
    </p:spTree>
    <p:extLst>
      <p:ext uri="{BB962C8B-B14F-4D97-AF65-F5344CB8AC3E}">
        <p14:creationId xmlns:p14="http://schemas.microsoft.com/office/powerpoint/2010/main" val="37368672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sual_pathwa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17" y="238416"/>
            <a:ext cx="8328966" cy="6189963"/>
          </a:xfrm>
          <a:prstGeom prst="rect">
            <a:avLst/>
          </a:prstGeom>
        </p:spPr>
      </p:pic>
    </p:spTree>
    <p:extLst>
      <p:ext uri="{BB962C8B-B14F-4D97-AF65-F5344CB8AC3E}">
        <p14:creationId xmlns:p14="http://schemas.microsoft.com/office/powerpoint/2010/main" val="34398569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Relationship is Interactive</a:t>
            </a:r>
            <a:endParaRPr lang="en-US" dirty="0"/>
          </a:p>
        </p:txBody>
      </p:sp>
      <p:sp>
        <p:nvSpPr>
          <p:cNvPr id="3" name="Content Placeholder 2"/>
          <p:cNvSpPr>
            <a:spLocks noGrp="1"/>
          </p:cNvSpPr>
          <p:nvPr>
            <p:ph idx="1"/>
          </p:nvPr>
        </p:nvSpPr>
        <p:spPr/>
        <p:txBody>
          <a:bodyPr>
            <a:normAutofit/>
          </a:bodyPr>
          <a:lstStyle/>
          <a:p>
            <a:r>
              <a:rPr lang="en-US" dirty="0" smtClean="0"/>
              <a:t>The parent figure </a:t>
            </a:r>
            <a:r>
              <a:rPr lang="en-US" i="1" dirty="0" smtClean="0"/>
              <a:t>attunes</a:t>
            </a:r>
            <a:r>
              <a:rPr lang="en-US" dirty="0" smtClean="0"/>
              <a:t> to the infant and helps the infant maintain a sense of safety</a:t>
            </a:r>
          </a:p>
          <a:p>
            <a:r>
              <a:rPr lang="en-US" dirty="0" smtClean="0"/>
              <a:t>The parent figure </a:t>
            </a:r>
            <a:r>
              <a:rPr lang="en-US" i="1" dirty="0" smtClean="0"/>
              <a:t>soothes</a:t>
            </a:r>
            <a:r>
              <a:rPr lang="en-US" dirty="0" smtClean="0"/>
              <a:t> the infant when the infant is experiencing negative emotions or is transitioning from one state to another</a:t>
            </a:r>
          </a:p>
          <a:p>
            <a:r>
              <a:rPr lang="en-US" dirty="0" smtClean="0"/>
              <a:t>The parent figure expands the emotional repertoire through play</a:t>
            </a:r>
          </a:p>
          <a:p>
            <a:r>
              <a:rPr lang="en-US" dirty="0" smtClean="0"/>
              <a:t>The parent figure instills a sense of safety during sleep, eating, defecating</a:t>
            </a:r>
            <a:endParaRPr lang="en-US" dirty="0"/>
          </a:p>
        </p:txBody>
      </p:sp>
    </p:spTree>
    <p:extLst>
      <p:ext uri="{BB962C8B-B14F-4D97-AF65-F5344CB8AC3E}">
        <p14:creationId xmlns:p14="http://schemas.microsoft.com/office/powerpoint/2010/main" val="4240822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parent and child are one unit</a:t>
            </a:r>
            <a:endParaRPr lang="en-US" dirty="0"/>
          </a:p>
        </p:txBody>
      </p:sp>
      <p:sp>
        <p:nvSpPr>
          <p:cNvPr id="3" name="Content Placeholder 2"/>
          <p:cNvSpPr>
            <a:spLocks noGrp="1"/>
          </p:cNvSpPr>
          <p:nvPr>
            <p:ph idx="1"/>
          </p:nvPr>
        </p:nvSpPr>
        <p:spPr/>
        <p:txBody>
          <a:bodyPr>
            <a:normAutofit/>
          </a:bodyPr>
          <a:lstStyle/>
          <a:p>
            <a:r>
              <a:rPr lang="en-US" dirty="0" smtClean="0"/>
              <a:t>The infant senses distress</a:t>
            </a:r>
          </a:p>
          <a:p>
            <a:r>
              <a:rPr lang="en-US" dirty="0" smtClean="0"/>
              <a:t>It puts out a signal</a:t>
            </a:r>
          </a:p>
          <a:p>
            <a:r>
              <a:rPr lang="en-US" dirty="0" smtClean="0"/>
              <a:t>The signal changes something in the receiver</a:t>
            </a:r>
          </a:p>
          <a:p>
            <a:r>
              <a:rPr lang="en-US" dirty="0" smtClean="0"/>
              <a:t>The receiver behaves in a way that is consistent with the signal of the infant</a:t>
            </a:r>
          </a:p>
          <a:p>
            <a:r>
              <a:rPr lang="en-US" dirty="0" smtClean="0"/>
              <a:t>The infant is soothed</a:t>
            </a:r>
          </a:p>
          <a:p>
            <a:r>
              <a:rPr lang="en-US" dirty="0" smtClean="0"/>
              <a:t>Each part is separate but linked, and each is changed by the other.</a:t>
            </a:r>
          </a:p>
          <a:p>
            <a:r>
              <a:rPr lang="en-US" dirty="0" smtClean="0"/>
              <a:t>This is secure attachment</a:t>
            </a:r>
            <a:endParaRPr lang="en-US" dirty="0"/>
          </a:p>
        </p:txBody>
      </p:sp>
    </p:spTree>
    <p:extLst>
      <p:ext uri="{BB962C8B-B14F-4D97-AF65-F5344CB8AC3E}">
        <p14:creationId xmlns:p14="http://schemas.microsoft.com/office/powerpoint/2010/main" val="1563159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tLang="en-US" smtClean="0"/>
              <a:t>History, continued</a:t>
            </a:r>
          </a:p>
        </p:txBody>
      </p:sp>
      <p:sp>
        <p:nvSpPr>
          <p:cNvPr id="22530" name="Content Placeholder 2"/>
          <p:cNvSpPr>
            <a:spLocks noGrp="1"/>
          </p:cNvSpPr>
          <p:nvPr>
            <p:ph idx="1"/>
          </p:nvPr>
        </p:nvSpPr>
        <p:spPr/>
        <p:txBody>
          <a:bodyPr/>
          <a:lstStyle/>
          <a:p>
            <a:r>
              <a:rPr lang="en-US" altLang="en-US" smtClean="0"/>
              <a:t>Together, they set up the largest study ever done to examine the link between adverse childhoods and health over the course of a lifetime.</a:t>
            </a:r>
          </a:p>
          <a:p>
            <a:r>
              <a:rPr lang="en-US" altLang="en-US" smtClean="0"/>
              <a:t>It was a retrospective and a prospective study of 17,421 patients who presented for their annual health exam and agreed to fill out a long questionnaire about their childhood to age 18.</a:t>
            </a:r>
          </a:p>
          <a:p>
            <a:r>
              <a:rPr lang="en-US" altLang="en-US" smtClean="0"/>
              <a:t>Average age was 57.  80% white, 10% AA, 10% Asian.  51% F, 49% M.  74% some college, 46% graduated college</a:t>
            </a:r>
          </a:p>
        </p:txBody>
      </p:sp>
    </p:spTree>
    <p:extLst>
      <p:ext uri="{BB962C8B-B14F-4D97-AF65-F5344CB8AC3E}">
        <p14:creationId xmlns:p14="http://schemas.microsoft.com/office/powerpoint/2010/main" val="3041018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p:txBody>
          <a:bodyPr/>
          <a:lstStyle/>
          <a:p>
            <a:pPr marL="0" indent="0" algn="ctr">
              <a:buNone/>
            </a:pPr>
            <a:endParaRPr lang="en-US" dirty="0" smtClean="0"/>
          </a:p>
          <a:p>
            <a:pPr marL="0" indent="0" algn="ctr">
              <a:buNone/>
            </a:pPr>
            <a:endParaRPr lang="en-US" dirty="0"/>
          </a:p>
          <a:p>
            <a:pPr marL="0" indent="0" algn="ctr">
              <a:buNone/>
            </a:pPr>
            <a:r>
              <a:rPr lang="en-US" sz="3600" dirty="0" smtClean="0"/>
              <a:t>Newborns can differentiate between mother’s voice and another female voice</a:t>
            </a:r>
            <a:endParaRPr lang="en-US" sz="3600" dirty="0"/>
          </a:p>
        </p:txBody>
      </p:sp>
    </p:spTree>
    <p:extLst>
      <p:ext uri="{BB962C8B-B14F-4D97-AF65-F5344CB8AC3E}">
        <p14:creationId xmlns:p14="http://schemas.microsoft.com/office/powerpoint/2010/main" val="2265878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7950"/>
            <a:ext cx="8042275" cy="1336675"/>
          </a:xfrm>
        </p:spPr>
        <p:txBody>
          <a:bodyPr/>
          <a:lstStyle/>
          <a:p>
            <a:r>
              <a:rPr lang="en-US" dirty="0" smtClean="0"/>
              <a:t>        Early Brain Development</a:t>
            </a:r>
            <a:endParaRPr lang="en-US" dirty="0"/>
          </a:p>
        </p:txBody>
      </p:sp>
      <p:sp>
        <p:nvSpPr>
          <p:cNvPr id="3" name="Content Placeholder 2"/>
          <p:cNvSpPr>
            <a:spLocks noGrp="1"/>
          </p:cNvSpPr>
          <p:nvPr>
            <p:ph idx="4294967295"/>
          </p:nvPr>
        </p:nvSpPr>
        <p:spPr>
          <a:xfrm>
            <a:off x="533400" y="1600200"/>
            <a:ext cx="8001000" cy="4343400"/>
          </a:xfrm>
        </p:spPr>
        <p:txBody>
          <a:bodyPr>
            <a:normAutofit/>
          </a:bodyPr>
          <a:lstStyle/>
          <a:p>
            <a:r>
              <a:rPr lang="en-US" dirty="0" smtClean="0"/>
              <a:t>No awareness of “other”</a:t>
            </a:r>
          </a:p>
          <a:p>
            <a:r>
              <a:rPr lang="en-US" dirty="0" smtClean="0"/>
              <a:t>Right hemisphere develops during the first 18 months of life before the left hemisphere comes “on-line”</a:t>
            </a:r>
          </a:p>
          <a:p>
            <a:r>
              <a:rPr lang="en-US" dirty="0" smtClean="0"/>
              <a:t>It develops a non-verbal understanding of the environment</a:t>
            </a:r>
          </a:p>
          <a:p>
            <a:r>
              <a:rPr lang="en-US" dirty="0" smtClean="0"/>
              <a:t>It cannot develop without interaction with another person:  Attachment </a:t>
            </a:r>
          </a:p>
          <a:p>
            <a:r>
              <a:rPr lang="en-US" dirty="0" smtClean="0"/>
              <a:t>The right parietal lobe develops a sense of “self”</a:t>
            </a:r>
          </a:p>
        </p:txBody>
      </p:sp>
    </p:spTree>
    <p:extLst>
      <p:ext uri="{BB962C8B-B14F-4D97-AF65-F5344CB8AC3E}">
        <p14:creationId xmlns:p14="http://schemas.microsoft.com/office/powerpoint/2010/main" val="2781226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81000" y="274638"/>
            <a:ext cx="8305800" cy="1325562"/>
          </a:xfrm>
        </p:spPr>
        <p:txBody>
          <a:bodyPr/>
          <a:lstStyle/>
          <a:p>
            <a:pPr algn="ctr"/>
            <a:r>
              <a:rPr lang="en-US" sz="4000" dirty="0" smtClean="0"/>
              <a:t>Cycles of hemispheric development</a:t>
            </a:r>
            <a:endParaRPr lang="en-US" sz="4000" dirty="0"/>
          </a:p>
        </p:txBody>
      </p:sp>
      <p:pic>
        <p:nvPicPr>
          <p:cNvPr id="83973" name="Picture 5" descr="L vs R Brain Development"/>
          <p:cNvPicPr>
            <a:picLocks noGrp="1" noChangeAspect="1" noChangeArrowheads="1"/>
          </p:cNvPicPr>
          <p:nvPr>
            <p:ph idx="1"/>
          </p:nvPr>
        </p:nvPicPr>
        <p:blipFill>
          <a:blip r:embed="rId3" cstate="print"/>
          <a:srcRect l="2831" t="3967"/>
          <a:stretch>
            <a:fillRect/>
          </a:stretch>
        </p:blipFill>
        <p:spPr>
          <a:xfrm>
            <a:off x="685800" y="1752600"/>
            <a:ext cx="7848600" cy="3689350"/>
          </a:xfrm>
          <a:noFill/>
          <a:ln/>
        </p:spPr>
      </p:pic>
      <p:sp>
        <p:nvSpPr>
          <p:cNvPr id="83974" name="Text Box 6"/>
          <p:cNvSpPr txBox="1">
            <a:spLocks noChangeArrowheads="1"/>
          </p:cNvSpPr>
          <p:nvPr/>
        </p:nvSpPr>
        <p:spPr bwMode="auto">
          <a:xfrm>
            <a:off x="685800" y="5486400"/>
            <a:ext cx="7848600" cy="830997"/>
          </a:xfrm>
          <a:prstGeom prst="rect">
            <a:avLst/>
          </a:prstGeom>
          <a:noFill/>
          <a:ln w="9525">
            <a:noFill/>
            <a:miter lim="800000"/>
            <a:headEnd/>
            <a:tailEnd/>
          </a:ln>
          <a:effectLst/>
        </p:spPr>
        <p:txBody>
          <a:bodyPr>
            <a:spAutoFit/>
          </a:bodyPr>
          <a:lstStyle/>
          <a:p>
            <a:pPr algn="ctr" defTabSz="457200">
              <a:spcBef>
                <a:spcPct val="50000"/>
              </a:spcBef>
            </a:pPr>
            <a:r>
              <a:rPr lang="en-US" sz="2400" dirty="0">
                <a:solidFill>
                  <a:prstClr val="black"/>
                </a:solidFill>
              </a:rPr>
              <a:t>Right brain is dominant for first </a:t>
            </a:r>
            <a:r>
              <a:rPr lang="en-US" sz="2400" dirty="0" smtClean="0">
                <a:solidFill>
                  <a:prstClr val="black"/>
                </a:solidFill>
              </a:rPr>
              <a:t>2 </a:t>
            </a:r>
            <a:r>
              <a:rPr lang="en-US" sz="2400" dirty="0">
                <a:solidFill>
                  <a:prstClr val="black"/>
                </a:solidFill>
              </a:rPr>
              <a:t>years, then the left becomes dominant</a:t>
            </a:r>
          </a:p>
        </p:txBody>
      </p:sp>
    </p:spTree>
    <p:extLst>
      <p:ext uri="{BB962C8B-B14F-4D97-AF65-F5344CB8AC3E}">
        <p14:creationId xmlns:p14="http://schemas.microsoft.com/office/powerpoint/2010/main" val="3195863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r>
              <a:rPr lang="en-US" dirty="0"/>
              <a:t>Right Parietal Lobe</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9437" y="1885950"/>
            <a:ext cx="4068763" cy="3051572"/>
          </a:xfrm>
        </p:spPr>
      </p:pic>
      <p:sp>
        <p:nvSpPr>
          <p:cNvPr id="2" name="Content Placeholder 1"/>
          <p:cNvSpPr>
            <a:spLocks noGrp="1"/>
          </p:cNvSpPr>
          <p:nvPr>
            <p:ph sz="half" idx="2"/>
          </p:nvPr>
        </p:nvSpPr>
        <p:spPr/>
        <p:txBody>
          <a:bodyPr/>
          <a:lstStyle/>
          <a:p>
            <a:endParaRPr lang="en-US" sz="3200" dirty="0" smtClean="0"/>
          </a:p>
          <a:p>
            <a:r>
              <a:rPr lang="en-US" sz="3200" dirty="0" smtClean="0"/>
              <a:t>Emotional memory</a:t>
            </a:r>
          </a:p>
          <a:p>
            <a:r>
              <a:rPr lang="en-US" sz="3200" dirty="0" smtClean="0"/>
              <a:t>Implicit memory</a:t>
            </a:r>
          </a:p>
          <a:p>
            <a:r>
              <a:rPr lang="en-US" sz="3200" dirty="0" smtClean="0"/>
              <a:t>Sense of self</a:t>
            </a:r>
          </a:p>
          <a:p>
            <a:endParaRPr lang="en-US" dirty="0"/>
          </a:p>
        </p:txBody>
      </p:sp>
      <p:sp>
        <p:nvSpPr>
          <p:cNvPr id="72712" name="Text Box 8"/>
          <p:cNvSpPr txBox="1">
            <a:spLocks noChangeArrowheads="1"/>
          </p:cNvSpPr>
          <p:nvPr/>
        </p:nvSpPr>
        <p:spPr bwMode="auto">
          <a:xfrm>
            <a:off x="533400" y="5097463"/>
            <a:ext cx="7772400" cy="954107"/>
          </a:xfrm>
          <a:prstGeom prst="rect">
            <a:avLst/>
          </a:prstGeom>
          <a:noFill/>
          <a:ln w="9525">
            <a:noFill/>
            <a:miter lim="800000"/>
            <a:headEnd/>
            <a:tailEnd/>
          </a:ln>
          <a:effectLst/>
        </p:spPr>
        <p:txBody>
          <a:bodyPr>
            <a:spAutoFit/>
          </a:bodyPr>
          <a:lstStyle/>
          <a:p>
            <a:pPr defTabSz="457200">
              <a:spcBef>
                <a:spcPct val="50000"/>
              </a:spcBef>
            </a:pPr>
            <a:r>
              <a:rPr lang="en-US" sz="2800" dirty="0">
                <a:solidFill>
                  <a:prstClr val="black"/>
                </a:solidFill>
              </a:rPr>
              <a:t>Attachment relationships are the </a:t>
            </a:r>
            <a:r>
              <a:rPr lang="en-US" sz="2800" dirty="0" smtClean="0">
                <a:solidFill>
                  <a:prstClr val="black"/>
                </a:solidFill>
              </a:rPr>
              <a:t>basis </a:t>
            </a:r>
            <a:r>
              <a:rPr lang="en-US" sz="2800" dirty="0">
                <a:solidFill>
                  <a:prstClr val="black"/>
                </a:solidFill>
              </a:rPr>
              <a:t>of the brain’s self-regulatory mechanism</a:t>
            </a:r>
          </a:p>
        </p:txBody>
      </p:sp>
    </p:spTree>
    <p:extLst>
      <p:ext uri="{BB962C8B-B14F-4D97-AF65-F5344CB8AC3E}">
        <p14:creationId xmlns:p14="http://schemas.microsoft.com/office/powerpoint/2010/main" val="3229175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sz="4000" dirty="0"/>
              <a:t>Importance of Right Parietal Lobe</a:t>
            </a:r>
          </a:p>
        </p:txBody>
      </p:sp>
      <p:sp>
        <p:nvSpPr>
          <p:cNvPr id="146435" name="Rectangle 3"/>
          <p:cNvSpPr>
            <a:spLocks noGrp="1" noChangeArrowheads="1"/>
          </p:cNvSpPr>
          <p:nvPr>
            <p:ph idx="1"/>
          </p:nvPr>
        </p:nvSpPr>
        <p:spPr>
          <a:xfrm>
            <a:off x="457200" y="2286000"/>
            <a:ext cx="8229600" cy="4191000"/>
          </a:xfrm>
        </p:spPr>
        <p:txBody>
          <a:bodyPr>
            <a:normAutofit/>
          </a:bodyPr>
          <a:lstStyle/>
          <a:p>
            <a:r>
              <a:rPr lang="en-US" dirty="0"/>
              <a:t>Where </a:t>
            </a:r>
            <a:r>
              <a:rPr lang="en-US" dirty="0" smtClean="0"/>
              <a:t>we feel </a:t>
            </a:r>
            <a:r>
              <a:rPr lang="en-US" dirty="0"/>
              <a:t>grounded</a:t>
            </a:r>
          </a:p>
          <a:p>
            <a:r>
              <a:rPr lang="en-US" dirty="0" smtClean="0"/>
              <a:t>Sense of </a:t>
            </a:r>
            <a:r>
              <a:rPr lang="en-US" dirty="0"/>
              <a:t>comfort:  “I think I can make it through this”</a:t>
            </a:r>
          </a:p>
          <a:p>
            <a:r>
              <a:rPr lang="en-US" dirty="0"/>
              <a:t>Skill area – </a:t>
            </a:r>
            <a:r>
              <a:rPr lang="en-US" u="sng" dirty="0"/>
              <a:t>how</a:t>
            </a:r>
            <a:r>
              <a:rPr lang="en-US" dirty="0"/>
              <a:t> we do things, including how to make connections to someone else, how to interact with the world</a:t>
            </a:r>
          </a:p>
          <a:p>
            <a:r>
              <a:rPr lang="en-US" dirty="0"/>
              <a:t>Has no sense of time – everything is in the present </a:t>
            </a:r>
            <a:r>
              <a:rPr lang="en-US" dirty="0" smtClean="0"/>
              <a:t>tense</a:t>
            </a:r>
            <a:endParaRPr lang="en-US" dirty="0"/>
          </a:p>
        </p:txBody>
      </p:sp>
    </p:spTree>
    <p:extLst>
      <p:ext uri="{BB962C8B-B14F-4D97-AF65-F5344CB8AC3E}">
        <p14:creationId xmlns:p14="http://schemas.microsoft.com/office/powerpoint/2010/main" val="9649983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types of attachment</a:t>
            </a:r>
            <a:endParaRPr lang="en-US" dirty="0"/>
          </a:p>
        </p:txBody>
      </p:sp>
      <p:sp>
        <p:nvSpPr>
          <p:cNvPr id="3" name="Content Placeholder 2"/>
          <p:cNvSpPr>
            <a:spLocks noGrp="1"/>
          </p:cNvSpPr>
          <p:nvPr>
            <p:ph idx="1"/>
          </p:nvPr>
        </p:nvSpPr>
        <p:spPr/>
        <p:txBody>
          <a:bodyPr>
            <a:normAutofit lnSpcReduction="10000"/>
          </a:bodyPr>
          <a:lstStyle/>
          <a:p>
            <a:r>
              <a:rPr lang="en-US" dirty="0" smtClean="0"/>
              <a:t>Ambivalent-insecure attachment</a:t>
            </a:r>
          </a:p>
          <a:p>
            <a:pPr lvl="1"/>
            <a:r>
              <a:rPr lang="en-US" dirty="0" smtClean="0"/>
              <a:t>Parent responds but without an understanding of the infant’s need</a:t>
            </a:r>
          </a:p>
          <a:p>
            <a:pPr lvl="1"/>
            <a:r>
              <a:rPr lang="en-US" dirty="0" smtClean="0"/>
              <a:t>There’s a connection, but not a good sense of self</a:t>
            </a:r>
          </a:p>
          <a:p>
            <a:r>
              <a:rPr lang="en-US" dirty="0" smtClean="0"/>
              <a:t>Avoidant-insecure attachment</a:t>
            </a:r>
          </a:p>
          <a:p>
            <a:pPr lvl="1"/>
            <a:r>
              <a:rPr lang="en-US" dirty="0" smtClean="0"/>
              <a:t>Parent does not respond to signals </a:t>
            </a:r>
          </a:p>
          <a:p>
            <a:pPr lvl="1"/>
            <a:r>
              <a:rPr lang="en-US" dirty="0" smtClean="0"/>
              <a:t>Separate from the parent, but no ability to soothe itself</a:t>
            </a:r>
          </a:p>
          <a:p>
            <a:r>
              <a:rPr lang="en-US" dirty="0" smtClean="0"/>
              <a:t>Disorganized attachment</a:t>
            </a:r>
          </a:p>
          <a:p>
            <a:pPr lvl="1"/>
            <a:r>
              <a:rPr lang="en-US" dirty="0" smtClean="0"/>
              <a:t>Parent is also a source of fear, pain, </a:t>
            </a:r>
          </a:p>
          <a:p>
            <a:pPr lvl="1"/>
            <a:r>
              <a:rPr lang="en-US" dirty="0" smtClean="0"/>
              <a:t>No connection, no pleasure, no soothing</a:t>
            </a:r>
          </a:p>
        </p:txBody>
      </p:sp>
    </p:spTree>
    <p:extLst>
      <p:ext uri="{BB962C8B-B14F-4D97-AF65-F5344CB8AC3E}">
        <p14:creationId xmlns:p14="http://schemas.microsoft.com/office/powerpoint/2010/main" val="844791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sz="3200" dirty="0" smtClean="0"/>
              <a:t>Consequences of Inadequate Attachment</a:t>
            </a:r>
            <a:endParaRPr lang="en-US" sz="3200" dirty="0"/>
          </a:p>
        </p:txBody>
      </p:sp>
      <p:sp>
        <p:nvSpPr>
          <p:cNvPr id="183299" name="Rectangle 3"/>
          <p:cNvSpPr>
            <a:spLocks noGrp="1" noChangeArrowheads="1"/>
          </p:cNvSpPr>
          <p:nvPr>
            <p:ph idx="1"/>
          </p:nvPr>
        </p:nvSpPr>
        <p:spPr>
          <a:xfrm>
            <a:off x="457200" y="1981200"/>
            <a:ext cx="8229600" cy="4419600"/>
          </a:xfrm>
        </p:spPr>
        <p:txBody>
          <a:bodyPr/>
          <a:lstStyle/>
          <a:p>
            <a:r>
              <a:rPr lang="en-US" dirty="0"/>
              <a:t>Impaired self-awareness</a:t>
            </a:r>
          </a:p>
          <a:p>
            <a:r>
              <a:rPr lang="en-US" dirty="0"/>
              <a:t>Poor affect regulation</a:t>
            </a:r>
          </a:p>
          <a:p>
            <a:r>
              <a:rPr lang="en-US" dirty="0"/>
              <a:t>No coherent, continuous or unified sense of self</a:t>
            </a:r>
          </a:p>
          <a:p>
            <a:r>
              <a:rPr lang="en-US" dirty="0"/>
              <a:t>Difficulty with </a:t>
            </a:r>
            <a:r>
              <a:rPr lang="en-US" dirty="0" smtClean="0"/>
              <a:t>empathy</a:t>
            </a:r>
          </a:p>
          <a:p>
            <a:r>
              <a:rPr lang="en-US" dirty="0" smtClean="0"/>
              <a:t>Hard to feel pleasure</a:t>
            </a:r>
          </a:p>
          <a:p>
            <a:r>
              <a:rPr lang="en-US" dirty="0" smtClean="0"/>
              <a:t>Difficulty with play</a:t>
            </a:r>
            <a:endParaRPr lang="en-US" dirty="0"/>
          </a:p>
          <a:p>
            <a:endParaRPr lang="en-US" dirty="0"/>
          </a:p>
        </p:txBody>
      </p:sp>
    </p:spTree>
    <p:extLst>
      <p:ext uri="{BB962C8B-B14F-4D97-AF65-F5344CB8AC3E}">
        <p14:creationId xmlns:p14="http://schemas.microsoft.com/office/powerpoint/2010/main" val="25021578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9600" y="107950"/>
            <a:ext cx="8077200" cy="1668454"/>
          </a:xfrm>
        </p:spPr>
        <p:txBody>
          <a:bodyPr>
            <a:normAutofit/>
          </a:bodyPr>
          <a:lstStyle/>
          <a:p>
            <a:r>
              <a:rPr lang="en-US" sz="3600" dirty="0" smtClean="0"/>
              <a:t>The Empty, Painful Heart: the legacy of inadequate attachment</a:t>
            </a:r>
            <a:endParaRPr lang="en-US" sz="3600" dirty="0"/>
          </a:p>
        </p:txBody>
      </p:sp>
      <p:pic>
        <p:nvPicPr>
          <p:cNvPr id="13318" name="Picture 6" descr="Image result for emotional p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86200"/>
            <a:ext cx="1981200" cy="1937561"/>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images.sodahead.com/polls/003591051/4843836987_tumblr_md6r04awoM1rs4cudo1_500_xlarge.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8408" y="1776404"/>
            <a:ext cx="2908558" cy="1628793"/>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Image result for emotional p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4275" y="3057526"/>
            <a:ext cx="20574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590801"/>
            <a:ext cx="3200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1044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lstStyle/>
          <a:p>
            <a:r>
              <a:rPr lang="en-US" dirty="0" smtClean="0"/>
              <a:t>The Right Hemisphere</a:t>
            </a:r>
            <a:endParaRPr lang="en-US" dirty="0"/>
          </a:p>
        </p:txBody>
      </p:sp>
      <p:pic>
        <p:nvPicPr>
          <p:cNvPr id="63494" name="Picture 6" descr="english_brain"/>
          <p:cNvPicPr>
            <a:picLocks noGrp="1" noChangeAspect="1" noChangeArrowheads="1"/>
          </p:cNvPicPr>
          <p:nvPr>
            <p:ph idx="1"/>
          </p:nvPr>
        </p:nvPicPr>
        <p:blipFill>
          <a:blip r:embed="rId3" cstate="print"/>
          <a:srcRect t="12195" b="12195"/>
          <a:stretch>
            <a:fillRect/>
          </a:stretch>
        </p:blipFill>
        <p:spPr>
          <a:noFill/>
          <a:ln/>
        </p:spPr>
      </p:pic>
    </p:spTree>
    <p:extLst>
      <p:ext uri="{BB962C8B-B14F-4D97-AF65-F5344CB8AC3E}">
        <p14:creationId xmlns:p14="http://schemas.microsoft.com/office/powerpoint/2010/main" val="9415963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Implicit Memory</a:t>
            </a:r>
            <a:endParaRPr lang="en-US" dirty="0"/>
          </a:p>
        </p:txBody>
      </p:sp>
      <p:sp>
        <p:nvSpPr>
          <p:cNvPr id="5" name="Content Placeholder 4"/>
          <p:cNvSpPr>
            <a:spLocks noGrp="1"/>
          </p:cNvSpPr>
          <p:nvPr>
            <p:ph idx="1"/>
          </p:nvPr>
        </p:nvSpPr>
        <p:spPr/>
        <p:txBody>
          <a:bodyPr>
            <a:normAutofit/>
          </a:bodyPr>
          <a:lstStyle/>
          <a:p>
            <a:r>
              <a:rPr lang="en-US" dirty="0" smtClean="0"/>
              <a:t>Memory of the right hemisphere</a:t>
            </a:r>
          </a:p>
          <a:p>
            <a:r>
              <a:rPr lang="en-US" dirty="0" smtClean="0"/>
              <a:t>Only type of memory during our first 2 years of life</a:t>
            </a:r>
          </a:p>
          <a:p>
            <a:r>
              <a:rPr lang="en-US" dirty="0" smtClean="0"/>
              <a:t>No time stamp placed on implicit memories because the hippocampus is not involved</a:t>
            </a:r>
          </a:p>
          <a:p>
            <a:r>
              <a:rPr lang="en-US" dirty="0" smtClean="0"/>
              <a:t>Involves perceptions, emotions, behaviors, bodily sensations</a:t>
            </a:r>
          </a:p>
          <a:p>
            <a:r>
              <a:rPr lang="en-US" dirty="0" smtClean="0"/>
              <a:t>Repeated experiences are organized into schema that can be triggered to prepare us for the future</a:t>
            </a:r>
          </a:p>
        </p:txBody>
      </p:sp>
    </p:spTree>
    <p:extLst>
      <p:ext uri="{BB962C8B-B14F-4D97-AF65-F5344CB8AC3E}">
        <p14:creationId xmlns:p14="http://schemas.microsoft.com/office/powerpoint/2010/main" val="4002854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40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4100" name="Rectangle 4"/>
          <p:cNvSpPr>
            <a:spLocks noChangeArrowheads="1"/>
          </p:cNvSpPr>
          <p:nvPr/>
        </p:nvSpPr>
        <p:spPr bwMode="auto">
          <a:xfrm>
            <a:off x="246305" y="1666883"/>
            <a:ext cx="8889872"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fontAlgn="base" hangingPunct="0">
              <a:spcBef>
                <a:spcPct val="0"/>
              </a:spcBef>
              <a:spcAft>
                <a:spcPct val="0"/>
              </a:spcAft>
              <a:defRPr/>
            </a:pPr>
            <a:r>
              <a:rPr lang="en-US" sz="3200" dirty="0">
                <a:solidFill>
                  <a:srgbClr val="FFFF00"/>
                </a:solidFill>
                <a:latin typeface="Arial Black" charset="0"/>
              </a:rPr>
              <a:t>The Relationship of Adverse Childhood</a:t>
            </a:r>
          </a:p>
          <a:p>
            <a:pPr algn="ctr" eaLnBrk="0" fontAlgn="base" hangingPunct="0">
              <a:spcBef>
                <a:spcPct val="0"/>
              </a:spcBef>
              <a:spcAft>
                <a:spcPct val="0"/>
              </a:spcAft>
              <a:defRPr/>
            </a:pPr>
            <a:r>
              <a:rPr lang="en-US" sz="3200" dirty="0">
                <a:solidFill>
                  <a:srgbClr val="FFFF00"/>
                </a:solidFill>
                <a:latin typeface="Arial Black" charset="0"/>
              </a:rPr>
              <a:t>Experiences to Adult Health Status</a:t>
            </a:r>
          </a:p>
        </p:txBody>
      </p:sp>
      <p:sp>
        <p:nvSpPr>
          <p:cNvPr id="4101" name="Rectangle 5"/>
          <p:cNvSpPr>
            <a:spLocks noChangeArrowheads="1"/>
          </p:cNvSpPr>
          <p:nvPr/>
        </p:nvSpPr>
        <p:spPr bwMode="auto">
          <a:xfrm>
            <a:off x="462844" y="2578121"/>
            <a:ext cx="8353778"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marL="352425" indent="-352425" algn="ctr" eaLnBrk="0" fontAlgn="base" hangingPunct="0">
              <a:spcBef>
                <a:spcPct val="0"/>
              </a:spcBef>
              <a:spcAft>
                <a:spcPct val="0"/>
              </a:spcAft>
              <a:defRPr/>
            </a:pPr>
            <a:endParaRPr lang="en-US" sz="2400" dirty="0">
              <a:solidFill>
                <a:srgbClr val="FFFF00"/>
              </a:solidFill>
            </a:endParaRPr>
          </a:p>
          <a:p>
            <a:pPr marL="352425" indent="-352425" algn="ctr" eaLnBrk="0" fontAlgn="base" hangingPunct="0">
              <a:spcBef>
                <a:spcPct val="0"/>
              </a:spcBef>
              <a:spcAft>
                <a:spcPct val="60000"/>
              </a:spcAft>
              <a:defRPr/>
            </a:pPr>
            <a:r>
              <a:rPr lang="en-US" sz="2000" b="1" dirty="0">
                <a:solidFill>
                  <a:srgbClr val="FFFFFF"/>
                </a:solidFill>
              </a:rPr>
              <a:t>A collaborative effort of Kaiser Permanente and The Centers for Disease Control</a:t>
            </a:r>
          </a:p>
        </p:txBody>
      </p:sp>
      <p:sp>
        <p:nvSpPr>
          <p:cNvPr id="4102" name="Rectangle 6"/>
          <p:cNvSpPr>
            <a:spLocks noChangeArrowheads="1"/>
          </p:cNvSpPr>
          <p:nvPr/>
        </p:nvSpPr>
        <p:spPr bwMode="auto">
          <a:xfrm>
            <a:off x="3246967" y="5348309"/>
            <a:ext cx="19191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4103" name="Rectangle 7"/>
          <p:cNvSpPr>
            <a:spLocks noChangeArrowheads="1"/>
          </p:cNvSpPr>
          <p:nvPr/>
        </p:nvSpPr>
        <p:spPr bwMode="auto">
          <a:xfrm>
            <a:off x="6627990" y="5322888"/>
            <a:ext cx="2254956"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r" eaLnBrk="0" fontAlgn="base" hangingPunct="0">
              <a:spcBef>
                <a:spcPct val="0"/>
              </a:spcBef>
              <a:spcAft>
                <a:spcPct val="0"/>
              </a:spcAft>
              <a:defRPr/>
            </a:pPr>
            <a:r>
              <a:rPr lang="en-US" sz="1600" b="1" dirty="0">
                <a:solidFill>
                  <a:srgbClr val="FFFFFF"/>
                </a:solidFill>
              </a:rPr>
              <a:t>Vincent J. Felitti, M.D.</a:t>
            </a:r>
          </a:p>
          <a:p>
            <a:pPr algn="r" eaLnBrk="0" fontAlgn="base" hangingPunct="0">
              <a:spcBef>
                <a:spcPct val="0"/>
              </a:spcBef>
              <a:spcAft>
                <a:spcPct val="0"/>
              </a:spcAft>
              <a:defRPr/>
            </a:pPr>
            <a:r>
              <a:rPr lang="en-US" sz="1600" b="1" dirty="0">
                <a:solidFill>
                  <a:srgbClr val="FFFFFF"/>
                </a:solidFill>
              </a:rPr>
              <a:t>Robert F. Anda, M.D.</a:t>
            </a:r>
          </a:p>
        </p:txBody>
      </p:sp>
    </p:spTree>
    <p:extLst>
      <p:ext uri="{BB962C8B-B14F-4D97-AF65-F5344CB8AC3E}">
        <p14:creationId xmlns:p14="http://schemas.microsoft.com/office/powerpoint/2010/main" val="158647453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Implicit Memory</a:t>
            </a:r>
            <a:endParaRPr lang="en-US" dirty="0"/>
          </a:p>
        </p:txBody>
      </p:sp>
      <p:sp>
        <p:nvSpPr>
          <p:cNvPr id="3" name="Content Placeholder 2"/>
          <p:cNvSpPr>
            <a:spLocks noGrp="1"/>
          </p:cNvSpPr>
          <p:nvPr>
            <p:ph idx="1"/>
          </p:nvPr>
        </p:nvSpPr>
        <p:spPr/>
        <p:txBody>
          <a:bodyPr>
            <a:normAutofit/>
          </a:bodyPr>
          <a:lstStyle/>
          <a:p>
            <a:pPr lvl="1"/>
            <a:r>
              <a:rPr lang="en-US" sz="2800" dirty="0" smtClean="0"/>
              <a:t>Uses past experiences to remember things without thinking about them</a:t>
            </a:r>
          </a:p>
          <a:p>
            <a:pPr lvl="1"/>
            <a:r>
              <a:rPr lang="en-US" sz="2800" dirty="0" smtClean="0"/>
              <a:t>Unconscious memory:  This is the only type of memory we have before the left hemisphere is online.</a:t>
            </a:r>
          </a:p>
          <a:p>
            <a:pPr lvl="1"/>
            <a:r>
              <a:rPr lang="en-US" sz="2800" dirty="0" smtClean="0"/>
              <a:t>Procedural memory:  muscle memory for movements to master a physical routine</a:t>
            </a:r>
          </a:p>
          <a:p>
            <a:pPr lvl="1"/>
            <a:r>
              <a:rPr lang="en-US" sz="2800" dirty="0" smtClean="0"/>
              <a:t>The basis for habits, opinions, choices</a:t>
            </a:r>
          </a:p>
          <a:p>
            <a:pPr lvl="1"/>
            <a:endParaRPr lang="en-US" dirty="0" smtClean="0"/>
          </a:p>
          <a:p>
            <a:pPr>
              <a:buNone/>
            </a:pPr>
            <a:endParaRPr lang="en-US" dirty="0"/>
          </a:p>
        </p:txBody>
      </p:sp>
    </p:spTree>
    <p:extLst>
      <p:ext uri="{BB962C8B-B14F-4D97-AF65-F5344CB8AC3E}">
        <p14:creationId xmlns:p14="http://schemas.microsoft.com/office/powerpoint/2010/main" val="25198154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304800"/>
            <a:ext cx="5562600" cy="1112838"/>
          </a:xfrm>
        </p:spPr>
        <p:txBody>
          <a:bodyPr/>
          <a:lstStyle/>
          <a:p>
            <a:r>
              <a:rPr lang="en-US" dirty="0"/>
              <a:t>Right Frontal Lobe</a:t>
            </a:r>
          </a:p>
        </p:txBody>
      </p:sp>
      <p:sp>
        <p:nvSpPr>
          <p:cNvPr id="144387" name="Rectangle 3"/>
          <p:cNvSpPr>
            <a:spLocks noGrp="1" noChangeArrowheads="1"/>
          </p:cNvSpPr>
          <p:nvPr>
            <p:ph idx="1"/>
          </p:nvPr>
        </p:nvSpPr>
        <p:spPr>
          <a:xfrm>
            <a:off x="381000" y="2667000"/>
            <a:ext cx="8382000" cy="3886200"/>
          </a:xfrm>
        </p:spPr>
        <p:txBody>
          <a:bodyPr/>
          <a:lstStyle/>
          <a:p>
            <a:r>
              <a:rPr lang="en-US" dirty="0"/>
              <a:t>Information from the right parietal lobe about the environment comes to the right frontal lobe where “rules” are made about our world</a:t>
            </a:r>
          </a:p>
          <a:p>
            <a:r>
              <a:rPr lang="en-US" dirty="0"/>
              <a:t>It tries to keep things consistent and chooses data to make the rules fit so it can understand the </a:t>
            </a:r>
            <a:r>
              <a:rPr lang="en-US" dirty="0" smtClean="0"/>
              <a:t>environment</a:t>
            </a:r>
            <a:endParaRPr lang="en-US" dirty="0"/>
          </a:p>
        </p:txBody>
      </p:sp>
      <p:pic>
        <p:nvPicPr>
          <p:cNvPr id="144388" name="Picture 4" descr="brain"/>
          <p:cNvPicPr>
            <a:picLocks noChangeAspect="1" noChangeArrowheads="1"/>
          </p:cNvPicPr>
          <p:nvPr/>
        </p:nvPicPr>
        <p:blipFill>
          <a:blip r:embed="rId3" cstate="print"/>
          <a:srcRect/>
          <a:stretch>
            <a:fillRect/>
          </a:stretch>
        </p:blipFill>
        <p:spPr bwMode="auto">
          <a:xfrm>
            <a:off x="6096000" y="228600"/>
            <a:ext cx="2809875" cy="2381250"/>
          </a:xfrm>
          <a:prstGeom prst="rect">
            <a:avLst/>
          </a:prstGeom>
          <a:noFill/>
        </p:spPr>
      </p:pic>
    </p:spTree>
    <p:extLst>
      <p:ext uri="{BB962C8B-B14F-4D97-AF65-F5344CB8AC3E}">
        <p14:creationId xmlns:p14="http://schemas.microsoft.com/office/powerpoint/2010/main" val="5430783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Our brain organizes sensory input to  understand our environment</a:t>
            </a:r>
            <a:endParaRPr lang="en-US" sz="3200" dirty="0"/>
          </a:p>
        </p:txBody>
      </p:sp>
      <p:sp>
        <p:nvSpPr>
          <p:cNvPr id="3" name="Content Placeholder 2"/>
          <p:cNvSpPr>
            <a:spLocks noGrp="1"/>
          </p:cNvSpPr>
          <p:nvPr>
            <p:ph idx="1"/>
          </p:nvPr>
        </p:nvSpPr>
        <p:spPr/>
        <p:txBody>
          <a:bodyPr/>
          <a:lstStyle/>
          <a:p>
            <a:r>
              <a:rPr lang="en-US" dirty="0" smtClean="0"/>
              <a:t>Light waves enter the eyes and hit the retina</a:t>
            </a:r>
          </a:p>
          <a:p>
            <a:r>
              <a:rPr lang="en-US" dirty="0" smtClean="0"/>
              <a:t>Sound waves enter the ears and move the tympanic membrane</a:t>
            </a:r>
          </a:p>
          <a:p>
            <a:r>
              <a:rPr lang="en-US" dirty="0" smtClean="0"/>
              <a:t>Touch sensors register pressure</a:t>
            </a:r>
          </a:p>
          <a:p>
            <a:r>
              <a:rPr lang="en-US" dirty="0" smtClean="0"/>
              <a:t>Temperature and pain receptors</a:t>
            </a:r>
          </a:p>
          <a:p>
            <a:r>
              <a:rPr lang="en-US" dirty="0" smtClean="0"/>
              <a:t>Taste and smell receptors</a:t>
            </a:r>
          </a:p>
          <a:p>
            <a:r>
              <a:rPr lang="en-US" dirty="0" smtClean="0"/>
              <a:t>Internal sensations from the body</a:t>
            </a:r>
            <a:endParaRPr lang="en-US" dirty="0"/>
          </a:p>
        </p:txBody>
      </p:sp>
    </p:spTree>
    <p:extLst>
      <p:ext uri="{BB962C8B-B14F-4D97-AF65-F5344CB8AC3E}">
        <p14:creationId xmlns:p14="http://schemas.microsoft.com/office/powerpoint/2010/main" val="8783391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Autofit/>
          </a:bodyPr>
          <a:lstStyle/>
          <a:p>
            <a:r>
              <a:rPr lang="en-US" sz="2400" dirty="0" smtClean="0"/>
              <a:t>Every species processes sensory input differently and is able to process different wavelengths of light, sound, heat</a:t>
            </a:r>
            <a:endParaRPr lang="en-US" sz="2400" dirty="0"/>
          </a:p>
        </p:txBody>
      </p:sp>
      <p:pic>
        <p:nvPicPr>
          <p:cNvPr id="4" name="Content Placeholder 3" descr="EM-spectrum.jpg"/>
          <p:cNvPicPr>
            <a:picLocks noGrp="1" noChangeAspect="1"/>
          </p:cNvPicPr>
          <p:nvPr>
            <p:ph idx="1"/>
          </p:nvPr>
        </p:nvPicPr>
        <p:blipFill>
          <a:blip r:embed="rId2" cstate="print"/>
          <a:srcRect t="13995" b="13995"/>
          <a:stretch>
            <a:fillRect/>
          </a:stretch>
        </p:blipFill>
        <p:spPr>
          <a:xfrm>
            <a:off x="457200" y="2438400"/>
            <a:ext cx="8042276" cy="3505200"/>
          </a:xfrm>
        </p:spPr>
      </p:pic>
    </p:spTree>
    <p:extLst>
      <p:ext uri="{BB962C8B-B14F-4D97-AF65-F5344CB8AC3E}">
        <p14:creationId xmlns:p14="http://schemas.microsoft.com/office/powerpoint/2010/main" val="20023999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Daniel Kish</a:t>
            </a:r>
            <a:endParaRPr lang="en-US" dirty="0"/>
          </a:p>
        </p:txBody>
      </p:sp>
      <p:pic>
        <p:nvPicPr>
          <p:cNvPr id="10" name="Content Placeholder 9" descr="Daniel Kish.png"/>
          <p:cNvPicPr>
            <a:picLocks noGrp="1" noChangeAspect="1"/>
          </p:cNvPicPr>
          <p:nvPr>
            <p:ph sz="half" idx="1"/>
          </p:nvPr>
        </p:nvPicPr>
        <p:blipFill>
          <a:blip r:embed="rId2" cstate="print"/>
          <a:stretch>
            <a:fillRect/>
          </a:stretch>
        </p:blipFill>
        <p:spPr>
          <a:xfrm>
            <a:off x="1604962" y="2828131"/>
            <a:ext cx="1743075" cy="2619375"/>
          </a:xfrm>
        </p:spPr>
      </p:pic>
      <p:pic>
        <p:nvPicPr>
          <p:cNvPr id="9" name="Content Placeholder 8" descr="echolocation expert.jpg"/>
          <p:cNvPicPr>
            <a:picLocks noGrp="1" noChangeAspect="1"/>
          </p:cNvPicPr>
          <p:nvPr>
            <p:ph sz="half" idx="2"/>
          </p:nvPr>
        </p:nvPicPr>
        <p:blipFill>
          <a:blip r:embed="rId3" cstate="print"/>
          <a:stretch>
            <a:fillRect/>
          </a:stretch>
        </p:blipFill>
        <p:spPr>
          <a:xfrm>
            <a:off x="4611295" y="1905000"/>
            <a:ext cx="4253782" cy="3200400"/>
          </a:xfrm>
        </p:spPr>
      </p:pic>
    </p:spTree>
    <p:extLst>
      <p:ext uri="{BB962C8B-B14F-4D97-AF65-F5344CB8AC3E}">
        <p14:creationId xmlns:p14="http://schemas.microsoft.com/office/powerpoint/2010/main" val="33321436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7" name="Picture 5" descr="Concave Convex Circles"/>
          <p:cNvPicPr>
            <a:picLocks noGrp="1" noChangeAspect="1" noChangeArrowheads="1"/>
          </p:cNvPicPr>
          <p:nvPr>
            <p:ph/>
          </p:nvPr>
        </p:nvPicPr>
        <p:blipFill>
          <a:blip r:embed="rId3" cstate="print"/>
          <a:stretch>
            <a:fillRect/>
          </a:stretch>
        </p:blipFill>
        <p:spPr>
          <a:xfrm>
            <a:off x="2548890" y="1858518"/>
            <a:ext cx="4046220" cy="2683764"/>
          </a:xfrm>
          <a:noFill/>
          <a:ln/>
        </p:spPr>
      </p:pic>
      <p:sp>
        <p:nvSpPr>
          <p:cNvPr id="90118" name="Text Box 6"/>
          <p:cNvSpPr txBox="1">
            <a:spLocks noChangeArrowheads="1"/>
          </p:cNvSpPr>
          <p:nvPr/>
        </p:nvSpPr>
        <p:spPr bwMode="auto">
          <a:xfrm>
            <a:off x="3429000" y="533400"/>
            <a:ext cx="2362200" cy="519113"/>
          </a:xfrm>
          <a:prstGeom prst="rect">
            <a:avLst/>
          </a:prstGeom>
          <a:noFill/>
          <a:ln w="9525">
            <a:noFill/>
            <a:miter lim="800000"/>
            <a:headEnd/>
            <a:tailEnd/>
          </a:ln>
          <a:effectLst/>
        </p:spPr>
        <p:txBody>
          <a:bodyPr>
            <a:spAutoFit/>
          </a:bodyPr>
          <a:lstStyle/>
          <a:p>
            <a:pPr algn="ctr" defTabSz="457200">
              <a:spcBef>
                <a:spcPct val="50000"/>
              </a:spcBef>
            </a:pPr>
            <a:r>
              <a:rPr lang="en-US" sz="2800">
                <a:solidFill>
                  <a:prstClr val="black"/>
                </a:solidFill>
                <a:latin typeface="Tahoma" pitchFamily="34" charset="0"/>
              </a:rPr>
              <a:t>Hollow?</a:t>
            </a:r>
          </a:p>
        </p:txBody>
      </p:sp>
      <p:sp>
        <p:nvSpPr>
          <p:cNvPr id="90119" name="Text Box 7"/>
          <p:cNvSpPr txBox="1">
            <a:spLocks noChangeArrowheads="1"/>
          </p:cNvSpPr>
          <p:nvPr/>
        </p:nvSpPr>
        <p:spPr bwMode="auto">
          <a:xfrm>
            <a:off x="3505200" y="5257800"/>
            <a:ext cx="2133600" cy="519113"/>
          </a:xfrm>
          <a:prstGeom prst="rect">
            <a:avLst/>
          </a:prstGeom>
          <a:noFill/>
          <a:ln w="9525">
            <a:noFill/>
            <a:miter lim="800000"/>
            <a:headEnd/>
            <a:tailEnd/>
          </a:ln>
          <a:effectLst/>
        </p:spPr>
        <p:txBody>
          <a:bodyPr>
            <a:spAutoFit/>
          </a:bodyPr>
          <a:lstStyle/>
          <a:p>
            <a:pPr algn="ctr" defTabSz="457200">
              <a:spcBef>
                <a:spcPct val="50000"/>
              </a:spcBef>
            </a:pPr>
            <a:r>
              <a:rPr lang="en-US" sz="2800">
                <a:solidFill>
                  <a:prstClr val="black"/>
                </a:solidFill>
                <a:latin typeface="Tahoma" pitchFamily="34" charset="0"/>
              </a:rPr>
              <a:t>Bulging?</a:t>
            </a:r>
          </a:p>
        </p:txBody>
      </p:sp>
    </p:spTree>
    <p:extLst>
      <p:ext uri="{BB962C8B-B14F-4D97-AF65-F5344CB8AC3E}">
        <p14:creationId xmlns:p14="http://schemas.microsoft.com/office/powerpoint/2010/main" val="38562588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title"/>
          </p:nvPr>
        </p:nvSpPr>
        <p:spPr/>
        <p:txBody>
          <a:bodyPr/>
          <a:lstStyle/>
          <a:p>
            <a:r>
              <a:rPr lang="en-US" dirty="0"/>
              <a:t>Vertical or Horizontal Rows?</a:t>
            </a:r>
          </a:p>
        </p:txBody>
      </p:sp>
      <p:pic>
        <p:nvPicPr>
          <p:cNvPr id="95238" name="Picture 6" descr="Verticle Horizontal Dots"/>
          <p:cNvPicPr>
            <a:picLocks noGrp="1" noChangeAspect="1" noChangeArrowheads="1"/>
          </p:cNvPicPr>
          <p:nvPr>
            <p:ph idx="1"/>
          </p:nvPr>
        </p:nvPicPr>
        <p:blipFill>
          <a:blip r:embed="rId3" cstate="print"/>
          <a:stretch>
            <a:fillRect/>
          </a:stretch>
        </p:blipFill>
        <p:spPr>
          <a:xfrm>
            <a:off x="2569464" y="2721705"/>
            <a:ext cx="4005072" cy="2816352"/>
          </a:xfrm>
          <a:noFill/>
          <a:ln/>
        </p:spPr>
      </p:pic>
    </p:spTree>
    <p:extLst>
      <p:ext uri="{BB962C8B-B14F-4D97-AF65-F5344CB8AC3E}">
        <p14:creationId xmlns:p14="http://schemas.microsoft.com/office/powerpoint/2010/main" val="17569645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ChangeArrowheads="1"/>
          </p:cNvSpPr>
          <p:nvPr>
            <p:ph type="title"/>
          </p:nvPr>
        </p:nvSpPr>
        <p:spPr/>
        <p:txBody>
          <a:bodyPr/>
          <a:lstStyle/>
          <a:p>
            <a:r>
              <a:rPr lang="en-US" dirty="0"/>
              <a:t>How About Now?</a:t>
            </a:r>
          </a:p>
        </p:txBody>
      </p:sp>
      <p:pic>
        <p:nvPicPr>
          <p:cNvPr id="97286" name="Picture 6" descr="Verticle Horizontal Dots"/>
          <p:cNvPicPr>
            <a:picLocks noGrp="1" noChangeAspect="1" noChangeArrowheads="1"/>
          </p:cNvPicPr>
          <p:nvPr>
            <p:ph idx="1"/>
          </p:nvPr>
        </p:nvPicPr>
        <p:blipFill>
          <a:blip r:embed="rId3" cstate="print"/>
          <a:stretch>
            <a:fillRect/>
          </a:stretch>
        </p:blipFill>
        <p:spPr>
          <a:xfrm>
            <a:off x="3163824" y="2127345"/>
            <a:ext cx="2816352" cy="4005072"/>
          </a:xfrm>
          <a:noFill/>
          <a:ln/>
        </p:spPr>
      </p:pic>
    </p:spTree>
    <p:extLst>
      <p:ext uri="{BB962C8B-B14F-4D97-AF65-F5344CB8AC3E}">
        <p14:creationId xmlns:p14="http://schemas.microsoft.com/office/powerpoint/2010/main" val="1824652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Explicit Memory</a:t>
            </a:r>
            <a:endParaRPr lang="en-US" dirty="0"/>
          </a:p>
        </p:txBody>
      </p:sp>
      <p:sp>
        <p:nvSpPr>
          <p:cNvPr id="3" name="Content Placeholder 2"/>
          <p:cNvSpPr>
            <a:spLocks noGrp="1"/>
          </p:cNvSpPr>
          <p:nvPr>
            <p:ph idx="1"/>
          </p:nvPr>
        </p:nvSpPr>
        <p:spPr/>
        <p:txBody>
          <a:bodyPr>
            <a:normAutofit/>
          </a:bodyPr>
          <a:lstStyle/>
          <a:p>
            <a:r>
              <a:rPr lang="en-US" dirty="0" smtClean="0"/>
              <a:t>A function of the left hemisphere</a:t>
            </a:r>
          </a:p>
          <a:p>
            <a:r>
              <a:rPr lang="en-US" b="1" dirty="0" smtClean="0"/>
              <a:t>Episodic Memory</a:t>
            </a:r>
            <a:r>
              <a:rPr lang="en-US" dirty="0" smtClean="0"/>
              <a:t>: memory of events that are personal like a birthday party, where you lived as a child</a:t>
            </a:r>
          </a:p>
          <a:p>
            <a:r>
              <a:rPr lang="en-US" b="1" dirty="0" smtClean="0"/>
              <a:t>Semantic Memory</a:t>
            </a:r>
            <a:r>
              <a:rPr lang="en-US" dirty="0" smtClean="0"/>
              <a:t>: general knowledge of the world learned through repeated exposure to information which is no longer connected to context</a:t>
            </a:r>
          </a:p>
          <a:p>
            <a:r>
              <a:rPr lang="en-US" b="1" dirty="0" smtClean="0"/>
              <a:t>Hippocampus is necessary for explicit memory</a:t>
            </a:r>
          </a:p>
        </p:txBody>
      </p:sp>
    </p:spTree>
    <p:extLst>
      <p:ext uri="{BB962C8B-B14F-4D97-AF65-F5344CB8AC3E}">
        <p14:creationId xmlns:p14="http://schemas.microsoft.com/office/powerpoint/2010/main" val="40061505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Hippocampus: Date, Time and Context</a:t>
            </a:r>
            <a:endParaRPr lang="en-US" sz="4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6673" y="2438400"/>
            <a:ext cx="5970494" cy="3429000"/>
          </a:xfrm>
        </p:spPr>
      </p:pic>
    </p:spTree>
    <p:extLst>
      <p:ext uri="{BB962C8B-B14F-4D97-AF65-F5344CB8AC3E}">
        <p14:creationId xmlns:p14="http://schemas.microsoft.com/office/powerpoint/2010/main" val="2172857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tLang="en-US" smtClean="0"/>
              <a:t>Overview of Findings</a:t>
            </a:r>
          </a:p>
        </p:txBody>
      </p:sp>
      <p:sp>
        <p:nvSpPr>
          <p:cNvPr id="23554" name="Content Placeholder 2"/>
          <p:cNvSpPr>
            <a:spLocks noGrp="1"/>
          </p:cNvSpPr>
          <p:nvPr>
            <p:ph idx="1"/>
          </p:nvPr>
        </p:nvSpPr>
        <p:spPr/>
        <p:txBody>
          <a:bodyPr/>
          <a:lstStyle/>
          <a:p>
            <a:r>
              <a:rPr lang="en-US" altLang="en-US" smtClean="0"/>
              <a:t>Adverse Childhood Experiences (ACEs) are very common – over 50% of people have at lease one ACE</a:t>
            </a:r>
          </a:p>
          <a:p>
            <a:r>
              <a:rPr lang="en-US" altLang="en-US" smtClean="0"/>
              <a:t>ACEs are </a:t>
            </a:r>
            <a:r>
              <a:rPr lang="en-US" altLang="en-US" u="sng" smtClean="0"/>
              <a:t>un</a:t>
            </a:r>
            <a:r>
              <a:rPr lang="en-US" altLang="en-US" smtClean="0"/>
              <a:t>commonly recognized</a:t>
            </a:r>
          </a:p>
          <a:p>
            <a:r>
              <a:rPr lang="en-US" altLang="en-US" smtClean="0"/>
              <a:t>Concealed by time, shame, secrecy, social taboos</a:t>
            </a:r>
          </a:p>
          <a:p>
            <a:r>
              <a:rPr lang="en-US" altLang="en-US" smtClean="0"/>
              <a:t>ACEs are the strongest predictor of adult disease risk factors, disease and early mortality</a:t>
            </a:r>
          </a:p>
          <a:p>
            <a:r>
              <a:rPr lang="en-US" altLang="en-US" smtClean="0"/>
              <a:t>Public health </a:t>
            </a:r>
            <a:r>
              <a:rPr lang="en-US" altLang="en-US" u="sng" smtClean="0"/>
              <a:t>problems</a:t>
            </a:r>
            <a:r>
              <a:rPr lang="en-US" altLang="en-US" smtClean="0"/>
              <a:t> are actually </a:t>
            </a:r>
            <a:r>
              <a:rPr lang="en-US" altLang="en-US" u="sng" smtClean="0"/>
              <a:t>solutions</a:t>
            </a:r>
            <a:r>
              <a:rPr lang="en-US" altLang="en-US" smtClean="0"/>
              <a:t>/coping strategies for people with unrecognized early adversity that no one talks about.</a:t>
            </a:r>
          </a:p>
        </p:txBody>
      </p:sp>
    </p:spTree>
    <p:extLst>
      <p:ext uri="{BB962C8B-B14F-4D97-AF65-F5344CB8AC3E}">
        <p14:creationId xmlns:p14="http://schemas.microsoft.com/office/powerpoint/2010/main" val="12093752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Response to Environment has Two Pathways: Long and Short</a:t>
            </a:r>
            <a:endParaRPr lang="en-US" sz="3600" dirty="0"/>
          </a:p>
        </p:txBody>
      </p:sp>
      <p:pic>
        <p:nvPicPr>
          <p:cNvPr id="7" name="Content Placeholder 6" descr="photo.GIF"/>
          <p:cNvPicPr>
            <a:picLocks noGrp="1" noChangeAspect="1"/>
          </p:cNvPicPr>
          <p:nvPr>
            <p:ph idx="1"/>
          </p:nvPr>
        </p:nvPicPr>
        <p:blipFill>
          <a:blip r:embed="rId2" cstate="print"/>
          <a:srcRect l="-49370" r="-49370"/>
          <a:stretch>
            <a:fillRect/>
          </a:stretch>
        </p:blipFill>
        <p:spPr/>
      </p:pic>
    </p:spTree>
    <p:extLst>
      <p:ext uri="{BB962C8B-B14F-4D97-AF65-F5344CB8AC3E}">
        <p14:creationId xmlns:p14="http://schemas.microsoft.com/office/powerpoint/2010/main" val="38065288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Hippocampus</a:t>
            </a:r>
            <a:endParaRPr lang="en-US" dirty="0"/>
          </a:p>
        </p:txBody>
      </p:sp>
      <p:sp>
        <p:nvSpPr>
          <p:cNvPr id="3" name="Content Placeholder 2"/>
          <p:cNvSpPr>
            <a:spLocks noGrp="1"/>
          </p:cNvSpPr>
          <p:nvPr>
            <p:ph idx="1"/>
          </p:nvPr>
        </p:nvSpPr>
        <p:spPr/>
        <p:txBody>
          <a:bodyPr>
            <a:normAutofit/>
          </a:bodyPr>
          <a:lstStyle/>
          <a:p>
            <a:r>
              <a:rPr lang="en-US" dirty="0" smtClean="0"/>
              <a:t>Necessary for the laying down of explicit memory</a:t>
            </a:r>
          </a:p>
          <a:p>
            <a:r>
              <a:rPr lang="en-US" dirty="0" smtClean="0"/>
              <a:t>Is not developed until about 2 years of age</a:t>
            </a:r>
          </a:p>
          <a:p>
            <a:r>
              <a:rPr lang="en-US" dirty="0" smtClean="0"/>
              <a:t>Involved in memory integration by assembling pieces of implicit memory into framed pictures of episodic memory with sense of self and time</a:t>
            </a:r>
          </a:p>
          <a:p>
            <a:r>
              <a:rPr lang="en-US" dirty="0" smtClean="0"/>
              <a:t>These pictures become integrated into autobiographical memory</a:t>
            </a:r>
          </a:p>
          <a:p>
            <a:r>
              <a:rPr lang="en-US" dirty="0" smtClean="0"/>
              <a:t>This may occur during rapid eye movement</a:t>
            </a:r>
            <a:endParaRPr lang="en-US" dirty="0"/>
          </a:p>
        </p:txBody>
      </p:sp>
    </p:spTree>
    <p:extLst>
      <p:ext uri="{BB962C8B-B14F-4D97-AF65-F5344CB8AC3E}">
        <p14:creationId xmlns:p14="http://schemas.microsoft.com/office/powerpoint/2010/main" val="24366684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Physiology</a:t>
            </a:r>
            <a:endParaRPr lang="en-US" dirty="0"/>
          </a:p>
        </p:txBody>
      </p:sp>
      <p:sp>
        <p:nvSpPr>
          <p:cNvPr id="3" name="Content Placeholder 2"/>
          <p:cNvSpPr>
            <a:spLocks noGrp="1"/>
          </p:cNvSpPr>
          <p:nvPr>
            <p:ph idx="1"/>
          </p:nvPr>
        </p:nvSpPr>
        <p:spPr/>
        <p:txBody>
          <a:bodyPr/>
          <a:lstStyle/>
          <a:p>
            <a:r>
              <a:rPr lang="en-US" dirty="0" smtClean="0"/>
              <a:t>Awake:  Brain is bathed in serotonin and norepinephrine</a:t>
            </a:r>
          </a:p>
          <a:p>
            <a:r>
              <a:rPr lang="en-US" dirty="0" smtClean="0"/>
              <a:t>Stage I – III:  The “REM off” cells start firing more slowly; serotonin and norepinephrine slowly drain away</a:t>
            </a:r>
          </a:p>
          <a:p>
            <a:r>
              <a:rPr lang="en-US" dirty="0" smtClean="0"/>
              <a:t>Stage IV:  The “REM off” cells stop firing and release the inhibition of the “REM on” cells</a:t>
            </a:r>
          </a:p>
          <a:p>
            <a:r>
              <a:rPr lang="en-US" dirty="0" smtClean="0"/>
              <a:t>REM sleep:  Acetylcholine released.  Paralyzed at the brain stem; no sensory input, no motor output</a:t>
            </a:r>
            <a:endParaRPr lang="en-US" dirty="0"/>
          </a:p>
        </p:txBody>
      </p:sp>
    </p:spTree>
    <p:extLst>
      <p:ext uri="{BB962C8B-B14F-4D97-AF65-F5344CB8AC3E}">
        <p14:creationId xmlns:p14="http://schemas.microsoft.com/office/powerpoint/2010/main" val="19891153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07576"/>
            <a:ext cx="8210551" cy="5607424"/>
          </a:xfrm>
        </p:spPr>
        <p:txBody>
          <a:bodyPr/>
          <a:lstStyle/>
          <a:p>
            <a:r>
              <a:rPr lang="en-US" dirty="0" smtClean="0"/>
              <a:t>Our assumptions about our environment are based on sensory input from the present that is interpreted through the emotional memory of our past experience.</a:t>
            </a:r>
            <a:endParaRPr lang="en-US" dirty="0"/>
          </a:p>
        </p:txBody>
      </p:sp>
    </p:spTree>
    <p:extLst>
      <p:ext uri="{BB962C8B-B14F-4D97-AF65-F5344CB8AC3E}">
        <p14:creationId xmlns:p14="http://schemas.microsoft.com/office/powerpoint/2010/main" val="36657554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000" dirty="0" smtClean="0"/>
              <a:t>So why do we all perceive the same physical sensory input differently?</a:t>
            </a:r>
            <a:endParaRPr lang="en-US" sz="4000" dirty="0"/>
          </a:p>
        </p:txBody>
      </p:sp>
      <p:sp>
        <p:nvSpPr>
          <p:cNvPr id="4" name="Content Placeholder 3"/>
          <p:cNvSpPr>
            <a:spLocks noGrp="1"/>
          </p:cNvSpPr>
          <p:nvPr>
            <p:ph idx="1"/>
          </p:nvPr>
        </p:nvSpPr>
        <p:spPr/>
        <p:txBody>
          <a:bodyPr>
            <a:normAutofit lnSpcReduction="10000"/>
          </a:bodyPr>
          <a:lstStyle/>
          <a:p>
            <a:r>
              <a:rPr lang="en-US" dirty="0" smtClean="0"/>
              <a:t>Epigenetic changes</a:t>
            </a:r>
          </a:p>
          <a:p>
            <a:r>
              <a:rPr lang="en-US" dirty="0" smtClean="0"/>
              <a:t>Early attachment patterns establish the ability of the brain to integrate experience from both hemispheres</a:t>
            </a:r>
          </a:p>
          <a:p>
            <a:r>
              <a:rPr lang="en-US" dirty="0" smtClean="0"/>
              <a:t>Long term memory is laid down differently in the right and left hemispheres and depends on environment</a:t>
            </a:r>
          </a:p>
          <a:p>
            <a:r>
              <a:rPr lang="en-US" dirty="0" smtClean="0"/>
              <a:t>Sensory input in the present is processed through memory of past experience</a:t>
            </a:r>
          </a:p>
          <a:p>
            <a:r>
              <a:rPr lang="en-US" dirty="0" smtClean="0"/>
              <a:t>Perceived level of safety or threat depends on the past and determines how we respond</a:t>
            </a:r>
          </a:p>
        </p:txBody>
      </p:sp>
    </p:spTree>
    <p:extLst>
      <p:ext uri="{BB962C8B-B14F-4D97-AF65-F5344CB8AC3E}">
        <p14:creationId xmlns:p14="http://schemas.microsoft.com/office/powerpoint/2010/main" val="14668523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54923"/>
            <a:ext cx="8127998" cy="3657599"/>
          </a:xfrm>
          <a:prstGeom prst="rect">
            <a:avLst/>
          </a:prstGeom>
        </p:spPr>
      </p:pic>
      <p:sp>
        <p:nvSpPr>
          <p:cNvPr id="3" name="Title 2"/>
          <p:cNvSpPr>
            <a:spLocks noGrp="1"/>
          </p:cNvSpPr>
          <p:nvPr>
            <p:ph type="title"/>
          </p:nvPr>
        </p:nvSpPr>
        <p:spPr/>
        <p:txBody>
          <a:bodyPr/>
          <a:lstStyle/>
          <a:p>
            <a:r>
              <a:rPr lang="en-US" dirty="0" smtClean="0"/>
              <a:t>Epigenetics</a:t>
            </a:r>
            <a:endParaRPr lang="en-US" dirty="0"/>
          </a:p>
        </p:txBody>
      </p:sp>
    </p:spTree>
    <p:extLst>
      <p:ext uri="{BB962C8B-B14F-4D97-AF65-F5344CB8AC3E}">
        <p14:creationId xmlns:p14="http://schemas.microsoft.com/office/powerpoint/2010/main" val="2972912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100" y="2343150"/>
            <a:ext cx="2476500" cy="2476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654431"/>
            <a:ext cx="2762250" cy="165735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6154" t="10263" r="16154" b="4316"/>
          <a:stretch/>
        </p:blipFill>
        <p:spPr>
          <a:xfrm>
            <a:off x="1803010" y="1055132"/>
            <a:ext cx="1856936" cy="2343297"/>
          </a:xfrm>
          <a:prstGeom prst="rect">
            <a:avLst/>
          </a:prstGeom>
        </p:spPr>
      </p:pic>
      <p:sp>
        <p:nvSpPr>
          <p:cNvPr id="7" name="TextBox 6"/>
          <p:cNvSpPr txBox="1"/>
          <p:nvPr/>
        </p:nvSpPr>
        <p:spPr>
          <a:xfrm>
            <a:off x="1219200" y="685800"/>
            <a:ext cx="2247900" cy="369332"/>
          </a:xfrm>
          <a:prstGeom prst="rect">
            <a:avLst/>
          </a:prstGeom>
          <a:noFill/>
        </p:spPr>
        <p:txBody>
          <a:bodyPr wrap="square" rtlCol="0">
            <a:spAutoFit/>
          </a:bodyPr>
          <a:lstStyle/>
          <a:p>
            <a:r>
              <a:rPr lang="en-US" dirty="0" smtClean="0"/>
              <a:t>    3</a:t>
            </a:r>
            <a:r>
              <a:rPr lang="en-US" baseline="30000" dirty="0" smtClean="0"/>
              <a:t>rd</a:t>
            </a:r>
            <a:r>
              <a:rPr lang="en-US" dirty="0" smtClean="0"/>
              <a:t> trimester fetus</a:t>
            </a:r>
            <a:endParaRPr lang="en-US" dirty="0"/>
          </a:p>
        </p:txBody>
      </p:sp>
      <p:sp>
        <p:nvSpPr>
          <p:cNvPr id="8" name="TextBox 7"/>
          <p:cNvSpPr txBox="1"/>
          <p:nvPr/>
        </p:nvSpPr>
        <p:spPr>
          <a:xfrm>
            <a:off x="3886200" y="1971675"/>
            <a:ext cx="1959191" cy="369332"/>
          </a:xfrm>
          <a:prstGeom prst="rect">
            <a:avLst/>
          </a:prstGeom>
          <a:noFill/>
        </p:spPr>
        <p:txBody>
          <a:bodyPr wrap="none" rtlCol="0">
            <a:spAutoFit/>
          </a:bodyPr>
          <a:lstStyle/>
          <a:p>
            <a:r>
              <a:rPr lang="en-US" dirty="0" smtClean="0"/>
              <a:t>1</a:t>
            </a:r>
            <a:r>
              <a:rPr lang="en-US" baseline="30000" dirty="0" smtClean="0"/>
              <a:t>st</a:t>
            </a:r>
            <a:r>
              <a:rPr lang="en-US" dirty="0" smtClean="0"/>
              <a:t> trimester fetus</a:t>
            </a:r>
            <a:endParaRPr lang="en-US" dirty="0"/>
          </a:p>
        </p:txBody>
      </p:sp>
      <p:sp>
        <p:nvSpPr>
          <p:cNvPr id="9" name="TextBox 8"/>
          <p:cNvSpPr txBox="1"/>
          <p:nvPr/>
        </p:nvSpPr>
        <p:spPr>
          <a:xfrm>
            <a:off x="5943600" y="3276600"/>
            <a:ext cx="2127622" cy="369332"/>
          </a:xfrm>
          <a:prstGeom prst="rect">
            <a:avLst/>
          </a:prstGeom>
          <a:noFill/>
        </p:spPr>
        <p:txBody>
          <a:bodyPr wrap="square" rtlCol="0">
            <a:spAutoFit/>
          </a:bodyPr>
          <a:lstStyle/>
          <a:p>
            <a:r>
              <a:rPr lang="en-US" dirty="0" smtClean="0"/>
              <a:t>Human ovum</a:t>
            </a:r>
            <a:endParaRPr lang="en-US" dirty="0"/>
          </a:p>
        </p:txBody>
      </p:sp>
    </p:spTree>
    <p:extLst>
      <p:ext uri="{BB962C8B-B14F-4D97-AF65-F5344CB8AC3E}">
        <p14:creationId xmlns:p14="http://schemas.microsoft.com/office/powerpoint/2010/main" val="36165319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Dutch</a:t>
            </a:r>
            <a:r>
              <a:rPr lang="en-US" baseline="0" dirty="0" smtClean="0"/>
              <a:t> Hunger Winter</a:t>
            </a:r>
            <a:br>
              <a:rPr lang="en-US" baseline="0" dirty="0" smtClean="0"/>
            </a:br>
            <a:r>
              <a:rPr lang="en-US" sz="2800" dirty="0" smtClean="0"/>
              <a:t>November 1944-May 1945</a:t>
            </a:r>
            <a:endParaRPr lang="en-US" sz="2800" dirty="0"/>
          </a:p>
        </p:txBody>
      </p:sp>
      <p:sp>
        <p:nvSpPr>
          <p:cNvPr id="3" name="Content Placeholder 2"/>
          <p:cNvSpPr>
            <a:spLocks noGrp="1"/>
          </p:cNvSpPr>
          <p:nvPr>
            <p:ph idx="1"/>
          </p:nvPr>
        </p:nvSpPr>
        <p:spPr/>
        <p:txBody>
          <a:bodyPr/>
          <a:lstStyle/>
          <a:p>
            <a:r>
              <a:rPr lang="en-US" dirty="0" smtClean="0"/>
              <a:t>Women who were in their last trimester had low birth weight</a:t>
            </a:r>
            <a:r>
              <a:rPr lang="en-US" baseline="0" dirty="0" smtClean="0"/>
              <a:t> babies</a:t>
            </a:r>
          </a:p>
          <a:p>
            <a:pPr lvl="1"/>
            <a:r>
              <a:rPr lang="en-US" dirty="0" smtClean="0"/>
              <a:t>They stayed small their entire lives with lower obesity rates</a:t>
            </a:r>
            <a:endParaRPr lang="en-US" baseline="0" dirty="0" smtClean="0"/>
          </a:p>
          <a:p>
            <a:r>
              <a:rPr lang="en-US" baseline="0" dirty="0" smtClean="0"/>
              <a:t>Women who were in their first trimester had normal weight babies</a:t>
            </a:r>
          </a:p>
          <a:p>
            <a:pPr lvl="1"/>
            <a:r>
              <a:rPr lang="en-US" dirty="0" smtClean="0"/>
              <a:t>They had higher obesity rates than general population</a:t>
            </a:r>
          </a:p>
          <a:p>
            <a:pPr lvl="1"/>
            <a:r>
              <a:rPr lang="en-US" dirty="0" smtClean="0"/>
              <a:t>Higher incidence of other physical and mental health problems</a:t>
            </a:r>
          </a:p>
          <a:p>
            <a:pPr lvl="1"/>
            <a:r>
              <a:rPr lang="en-US" dirty="0" smtClean="0"/>
              <a:t>The grandchildren of these women showed these effects as well</a:t>
            </a:r>
          </a:p>
        </p:txBody>
      </p:sp>
    </p:spTree>
    <p:extLst>
      <p:ext uri="{BB962C8B-B14F-4D97-AF65-F5344CB8AC3E}">
        <p14:creationId xmlns:p14="http://schemas.microsoft.com/office/powerpoint/2010/main" val="25000753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dirty="0">
                <a:latin typeface="News Gothic MT" charset="0"/>
              </a:rPr>
              <a:t>What is Epigenetics?</a:t>
            </a:r>
          </a:p>
        </p:txBody>
      </p:sp>
      <p:sp>
        <p:nvSpPr>
          <p:cNvPr id="73730" name="Content Placeholder 2"/>
          <p:cNvSpPr>
            <a:spLocks noGrp="1"/>
          </p:cNvSpPr>
          <p:nvPr>
            <p:ph idx="1"/>
          </p:nvPr>
        </p:nvSpPr>
        <p:spPr/>
        <p:txBody>
          <a:bodyPr/>
          <a:lstStyle/>
          <a:p>
            <a:r>
              <a:rPr lang="en-US" dirty="0" smtClean="0">
                <a:latin typeface="News Gothic MT" charset="0"/>
              </a:rPr>
              <a:t>Every cell in our body has the same genetic information, yet each cell type is unique.</a:t>
            </a:r>
          </a:p>
          <a:p>
            <a:r>
              <a:rPr lang="en-US" dirty="0" smtClean="0">
                <a:latin typeface="News Gothic MT" charset="0"/>
              </a:rPr>
              <a:t>The DNA (genome) in Chimpanzees and humans is 99% identical.  Almost all species, including sponges, share at least 50% of the same genome.</a:t>
            </a:r>
          </a:p>
          <a:p>
            <a:r>
              <a:rPr lang="en-US" dirty="0" smtClean="0">
                <a:latin typeface="News Gothic MT" charset="0"/>
              </a:rPr>
              <a:t>Epigenetics is study of how so many diverse cells and species can arise from the same essential genome.</a:t>
            </a:r>
          </a:p>
          <a:p>
            <a:r>
              <a:rPr lang="en-US" dirty="0" smtClean="0">
                <a:latin typeface="News Gothic MT" charset="0"/>
              </a:rPr>
              <a:t>Like how everything ever written in the English language has come out of the same 26 </a:t>
            </a:r>
            <a:r>
              <a:rPr lang="en-US" dirty="0" err="1" smtClean="0">
                <a:latin typeface="News Gothic MT" charset="0"/>
              </a:rPr>
              <a:t>letters.l</a:t>
            </a:r>
            <a:endParaRPr lang="en-US" dirty="0" smtClean="0">
              <a:latin typeface="News Gothic MT" charset="0"/>
            </a:endParaRPr>
          </a:p>
        </p:txBody>
      </p:sp>
    </p:spTree>
    <p:extLst>
      <p:ext uri="{BB962C8B-B14F-4D97-AF65-F5344CB8AC3E}">
        <p14:creationId xmlns:p14="http://schemas.microsoft.com/office/powerpoint/2010/main" val="8882967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sz="3200" dirty="0" smtClean="0">
                <a:latin typeface="News Gothic MT" charset="0"/>
              </a:rPr>
              <a:t>Epigenetics is like Punctuation</a:t>
            </a:r>
            <a:endParaRPr lang="en-US" sz="3200" dirty="0">
              <a:latin typeface="News Gothic MT" charset="0"/>
            </a:endParaRPr>
          </a:p>
        </p:txBody>
      </p:sp>
      <p:sp>
        <p:nvSpPr>
          <p:cNvPr id="3" name="Content Placeholder 2"/>
          <p:cNvSpPr>
            <a:spLocks noGrp="1"/>
          </p:cNvSpPr>
          <p:nvPr>
            <p:ph idx="1"/>
          </p:nvPr>
        </p:nvSpPr>
        <p:spPr/>
        <p:txBody>
          <a:bodyPr/>
          <a:lstStyle/>
          <a:p>
            <a:pPr algn="ctr">
              <a:defRPr/>
            </a:pPr>
            <a:endParaRPr lang="en-US" dirty="0" smtClean="0"/>
          </a:p>
          <a:p>
            <a:pPr marL="0" indent="0" algn="ctr">
              <a:buFont typeface="Wingdings 2" charset="0"/>
              <a:buNone/>
              <a:defRPr/>
            </a:pPr>
            <a:endParaRPr lang="en-US" sz="4000" dirty="0" smtClean="0"/>
          </a:p>
          <a:p>
            <a:pPr marL="0" indent="0" algn="ctr">
              <a:buFont typeface="Wingdings 2" charset="0"/>
              <a:buNone/>
              <a:defRPr/>
            </a:pPr>
            <a:r>
              <a:rPr lang="en-US" sz="4000" dirty="0" smtClean="0"/>
              <a:t>A woman without her man is nothing</a:t>
            </a:r>
            <a:endParaRPr lang="en-US" sz="4000" dirty="0"/>
          </a:p>
        </p:txBody>
      </p:sp>
    </p:spTree>
    <p:extLst>
      <p:ext uri="{BB962C8B-B14F-4D97-AF65-F5344CB8AC3E}">
        <p14:creationId xmlns:p14="http://schemas.microsoft.com/office/powerpoint/2010/main" val="2811410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ltLang="en-US" smtClean="0"/>
              <a:t>Categories of Adverse Childhood Experiences</a:t>
            </a:r>
          </a:p>
        </p:txBody>
      </p:sp>
      <p:sp>
        <p:nvSpPr>
          <p:cNvPr id="24578" name="Content Placeholder 2"/>
          <p:cNvSpPr>
            <a:spLocks noGrp="1"/>
          </p:cNvSpPr>
          <p:nvPr>
            <p:ph idx="1"/>
          </p:nvPr>
        </p:nvSpPr>
        <p:spPr/>
        <p:txBody>
          <a:bodyPr/>
          <a:lstStyle/>
          <a:p>
            <a:pPr eaLnBrk="1" hangingPunct="1"/>
            <a:r>
              <a:rPr lang="en-US" altLang="en-US" sz="2000" b="1" u="sng" dirty="0" smtClean="0"/>
              <a:t>Abuse</a:t>
            </a:r>
            <a:r>
              <a:rPr lang="en-US" altLang="en-US" sz="2000" dirty="0" smtClean="0"/>
              <a:t>: 			</a:t>
            </a:r>
            <a:r>
              <a:rPr lang="en-US" altLang="en-US" sz="2000" u="sng" dirty="0" smtClean="0"/>
              <a:t>Women</a:t>
            </a:r>
            <a:r>
              <a:rPr lang="en-US" altLang="en-US" sz="2000" dirty="0" smtClean="0"/>
              <a:t> </a:t>
            </a:r>
            <a:r>
              <a:rPr lang="en-US" altLang="en-US" sz="2000" dirty="0"/>
              <a:t> </a:t>
            </a:r>
            <a:r>
              <a:rPr lang="en-US" altLang="en-US" sz="2000" dirty="0" smtClean="0"/>
              <a:t>    </a:t>
            </a:r>
            <a:r>
              <a:rPr lang="en-US" altLang="en-US" sz="2000" u="sng" dirty="0" smtClean="0"/>
              <a:t>Men</a:t>
            </a:r>
            <a:r>
              <a:rPr lang="en-US" altLang="en-US" sz="2000" dirty="0" smtClean="0"/>
              <a:t>	       </a:t>
            </a:r>
            <a:r>
              <a:rPr lang="en-US" altLang="en-US" sz="2000" u="sng" dirty="0" smtClean="0"/>
              <a:t>Total</a:t>
            </a:r>
          </a:p>
          <a:p>
            <a:pPr lvl="1" eaLnBrk="1" hangingPunct="1"/>
            <a:r>
              <a:rPr lang="en-US" altLang="en-US" sz="2000" dirty="0" smtClean="0"/>
              <a:t>Sexual (by anyone)	  24.7%	      16.0%     20.7% </a:t>
            </a:r>
          </a:p>
          <a:p>
            <a:pPr lvl="1" eaLnBrk="1" hangingPunct="1"/>
            <a:r>
              <a:rPr lang="en-US" altLang="en-US" sz="2000" dirty="0" smtClean="0"/>
              <a:t>Physical (by parent)	  27.0%	      29.9%     28.0%</a:t>
            </a:r>
          </a:p>
          <a:p>
            <a:pPr lvl="1" eaLnBrk="1" hangingPunct="1"/>
            <a:r>
              <a:rPr lang="en-US" altLang="en-US" sz="2000" dirty="0" smtClean="0"/>
              <a:t>Emotional (by parent)   	  13.1%         7.6%     10.6%</a:t>
            </a:r>
          </a:p>
          <a:p>
            <a:pPr eaLnBrk="1" hangingPunct="1"/>
            <a:r>
              <a:rPr lang="en-US" altLang="en-US" sz="2000" b="1" u="sng" dirty="0" smtClean="0"/>
              <a:t>Neglect</a:t>
            </a:r>
            <a:r>
              <a:rPr lang="en-US" altLang="en-US" sz="2000" dirty="0" smtClean="0"/>
              <a:t>:</a:t>
            </a:r>
            <a:endParaRPr lang="en-US" altLang="en-US" sz="2000" b="1" u="sng" dirty="0" smtClean="0"/>
          </a:p>
          <a:p>
            <a:pPr lvl="1" eaLnBrk="1" hangingPunct="1"/>
            <a:r>
              <a:rPr lang="en-US" altLang="en-US" sz="2000" dirty="0" smtClean="0"/>
              <a:t>Emotional</a:t>
            </a:r>
            <a:r>
              <a:rPr lang="en-US" altLang="en-US" sz="2000" dirty="0"/>
              <a:t> </a:t>
            </a:r>
            <a:r>
              <a:rPr lang="en-US" altLang="en-US" sz="2000" dirty="0" smtClean="0"/>
              <a:t>                           16.7%       12.4%     14.8%</a:t>
            </a:r>
          </a:p>
          <a:p>
            <a:pPr lvl="1" eaLnBrk="1" hangingPunct="1"/>
            <a:r>
              <a:rPr lang="en-US" altLang="en-US" sz="2000" dirty="0" smtClean="0"/>
              <a:t>Physical	</a:t>
            </a:r>
            <a:r>
              <a:rPr lang="en-US" altLang="en-US" sz="2000" dirty="0"/>
              <a:t> </a:t>
            </a:r>
            <a:r>
              <a:rPr lang="en-US" altLang="en-US" sz="2000" dirty="0" smtClean="0"/>
              <a:t>    	                 9.2%       10.7%       9.9%</a:t>
            </a:r>
          </a:p>
          <a:p>
            <a:pPr lvl="1" eaLnBrk="1" hangingPunct="1"/>
            <a:endParaRPr lang="en-US" altLang="en-US" dirty="0" smtClean="0"/>
          </a:p>
          <a:p>
            <a:pPr eaLnBrk="1" hangingPunct="1"/>
            <a:endParaRPr lang="en-US" altLang="en-US" dirty="0" smtClean="0"/>
          </a:p>
          <a:p>
            <a:pPr lvl="1" eaLnBrk="1" hangingPunct="1"/>
            <a:endParaRPr lang="en-US" altLang="en-US" dirty="0" smtClean="0"/>
          </a:p>
        </p:txBody>
      </p:sp>
    </p:spTree>
    <p:extLst>
      <p:ext uri="{BB962C8B-B14F-4D97-AF65-F5344CB8AC3E}">
        <p14:creationId xmlns:p14="http://schemas.microsoft.com/office/powerpoint/2010/main" val="2819510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title"/>
          </p:nvPr>
        </p:nvSpPr>
        <p:spPr/>
        <p:txBody>
          <a:bodyPr/>
          <a:lstStyle/>
          <a:p>
            <a:r>
              <a:rPr lang="en-US" dirty="0">
                <a:latin typeface="News Gothic MT" charset="0"/>
              </a:rPr>
              <a:t>We can mean:</a:t>
            </a:r>
          </a:p>
        </p:txBody>
      </p:sp>
      <p:sp>
        <p:nvSpPr>
          <p:cNvPr id="75778" name="Content Placeholder 4"/>
          <p:cNvSpPr>
            <a:spLocks noGrp="1"/>
          </p:cNvSpPr>
          <p:nvPr>
            <p:ph idx="1"/>
          </p:nvPr>
        </p:nvSpPr>
        <p:spPr/>
        <p:txBody>
          <a:bodyPr/>
          <a:lstStyle/>
          <a:p>
            <a:pPr marL="0" indent="0" algn="ctr">
              <a:buFont typeface="Wingdings 2" charset="0"/>
              <a:buNone/>
            </a:pPr>
            <a:endParaRPr lang="en-US" dirty="0">
              <a:latin typeface="News Gothic MT" charset="0"/>
            </a:endParaRPr>
          </a:p>
          <a:p>
            <a:pPr marL="0" indent="0" algn="ctr">
              <a:buFont typeface="Wingdings 2" charset="0"/>
              <a:buNone/>
            </a:pPr>
            <a:endParaRPr lang="en-US" dirty="0">
              <a:latin typeface="News Gothic MT" charset="0"/>
            </a:endParaRPr>
          </a:p>
          <a:p>
            <a:pPr marL="0" indent="0" algn="ctr">
              <a:buFont typeface="Wingdings 2" charset="0"/>
              <a:buNone/>
            </a:pPr>
            <a:r>
              <a:rPr lang="en-US" sz="4000" dirty="0">
                <a:latin typeface="News Gothic MT" charset="0"/>
              </a:rPr>
              <a:t>A woman, without her man, is nothing.</a:t>
            </a:r>
          </a:p>
        </p:txBody>
      </p:sp>
    </p:spTree>
    <p:extLst>
      <p:ext uri="{BB962C8B-B14F-4D97-AF65-F5344CB8AC3E}">
        <p14:creationId xmlns:p14="http://schemas.microsoft.com/office/powerpoint/2010/main" val="3156727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dirty="0">
                <a:latin typeface="News Gothic MT" charset="0"/>
              </a:rPr>
              <a:t>Or:</a:t>
            </a:r>
          </a:p>
        </p:txBody>
      </p:sp>
      <p:sp>
        <p:nvSpPr>
          <p:cNvPr id="76802" name="Content Placeholder 2"/>
          <p:cNvSpPr>
            <a:spLocks noGrp="1"/>
          </p:cNvSpPr>
          <p:nvPr>
            <p:ph idx="1"/>
          </p:nvPr>
        </p:nvSpPr>
        <p:spPr/>
        <p:txBody>
          <a:bodyPr/>
          <a:lstStyle/>
          <a:p>
            <a:pPr marL="0" indent="0" algn="ctr">
              <a:buFont typeface="Wingdings 2" charset="0"/>
              <a:buNone/>
            </a:pPr>
            <a:endParaRPr lang="en-US" sz="4000" dirty="0">
              <a:latin typeface="News Gothic MT" charset="0"/>
            </a:endParaRPr>
          </a:p>
          <a:p>
            <a:pPr marL="0" indent="0" algn="ctr">
              <a:buFont typeface="Wingdings 2" charset="0"/>
              <a:buNone/>
            </a:pPr>
            <a:r>
              <a:rPr lang="en-US" sz="4000" dirty="0">
                <a:latin typeface="News Gothic MT" charset="0"/>
              </a:rPr>
              <a:t>A woman:  without her, man is nothing.</a:t>
            </a:r>
          </a:p>
          <a:p>
            <a:pPr marL="0" indent="0" algn="ctr">
              <a:buFont typeface="Wingdings 2" charset="0"/>
              <a:buNone/>
            </a:pPr>
            <a:endParaRPr lang="en-US" sz="4000" dirty="0">
              <a:latin typeface="News Gothic MT" charset="0"/>
            </a:endParaRPr>
          </a:p>
        </p:txBody>
      </p:sp>
    </p:spTree>
    <p:extLst>
      <p:ext uri="{BB962C8B-B14F-4D97-AF65-F5344CB8AC3E}">
        <p14:creationId xmlns:p14="http://schemas.microsoft.com/office/powerpoint/2010/main" val="30140863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z="3600" dirty="0" smtClean="0">
                <a:latin typeface="News Gothic MT" charset="0"/>
              </a:rPr>
              <a:t>Epigenetic Changes </a:t>
            </a:r>
            <a:r>
              <a:rPr lang="en-US" sz="3600" dirty="0">
                <a:latin typeface="News Gothic MT" charset="0"/>
              </a:rPr>
              <a:t>can be </a:t>
            </a:r>
            <a:r>
              <a:rPr lang="en-US" sz="3600" dirty="0" smtClean="0">
                <a:latin typeface="News Gothic MT" charset="0"/>
              </a:rPr>
              <a:t>Life-threatening!</a:t>
            </a:r>
            <a:endParaRPr lang="en-US" sz="3600" dirty="0">
              <a:latin typeface="News Gothic MT" charset="0"/>
            </a:endParaRPr>
          </a:p>
        </p:txBody>
      </p:sp>
      <p:sp>
        <p:nvSpPr>
          <p:cNvPr id="77826" name="Content Placeholder 2"/>
          <p:cNvSpPr>
            <a:spLocks noGrp="1"/>
          </p:cNvSpPr>
          <p:nvPr>
            <p:ph idx="1"/>
          </p:nvPr>
        </p:nvSpPr>
        <p:spPr/>
        <p:txBody>
          <a:bodyPr/>
          <a:lstStyle/>
          <a:p>
            <a:pPr marL="0" indent="0" algn="ctr">
              <a:buFont typeface="Wingdings 2" charset="0"/>
              <a:buNone/>
            </a:pPr>
            <a:endParaRPr lang="en-US" dirty="0">
              <a:latin typeface="News Gothic MT" charset="0"/>
            </a:endParaRPr>
          </a:p>
          <a:p>
            <a:pPr marL="0" indent="0" algn="ctr">
              <a:buFont typeface="Wingdings 2" charset="0"/>
              <a:buNone/>
            </a:pPr>
            <a:r>
              <a:rPr lang="en-US" sz="4000" dirty="0">
                <a:latin typeface="News Gothic MT" charset="0"/>
              </a:rPr>
              <a:t>Let’s eat </a:t>
            </a:r>
            <a:r>
              <a:rPr lang="en-US" sz="4000" dirty="0" smtClean="0">
                <a:latin typeface="News Gothic MT" charset="0"/>
              </a:rPr>
              <a:t>Spot!</a:t>
            </a:r>
            <a:endParaRPr lang="en-US" sz="4000" dirty="0">
              <a:latin typeface="News Gothic MT" charset="0"/>
            </a:endParaRPr>
          </a:p>
          <a:p>
            <a:pPr marL="0" indent="0" algn="ctr">
              <a:buFont typeface="Wingdings 2" charset="0"/>
              <a:buNone/>
            </a:pPr>
            <a:r>
              <a:rPr lang="en-US" sz="4000" dirty="0">
                <a:latin typeface="News Gothic MT" charset="0"/>
              </a:rPr>
              <a:t>vs</a:t>
            </a:r>
          </a:p>
          <a:p>
            <a:pPr marL="0" indent="0" algn="ctr">
              <a:buFont typeface="Wingdings 2" charset="0"/>
              <a:buNone/>
            </a:pPr>
            <a:r>
              <a:rPr lang="en-US" sz="4000" dirty="0">
                <a:latin typeface="News Gothic MT" charset="0"/>
              </a:rPr>
              <a:t>Let’s eat, </a:t>
            </a:r>
            <a:r>
              <a:rPr lang="en-US" sz="4000" dirty="0" smtClean="0">
                <a:latin typeface="News Gothic MT" charset="0"/>
              </a:rPr>
              <a:t>Spot!</a:t>
            </a:r>
            <a:endParaRPr lang="en-US" sz="4000" dirty="0">
              <a:latin typeface="News Gothic MT" charset="0"/>
            </a:endParaRPr>
          </a:p>
        </p:txBody>
      </p:sp>
    </p:spTree>
    <p:extLst>
      <p:ext uri="{BB962C8B-B14F-4D97-AF65-F5344CB8AC3E}">
        <p14:creationId xmlns:p14="http://schemas.microsoft.com/office/powerpoint/2010/main" val="37621286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Expression of our Genes is Determined by the Environment</a:t>
            </a:r>
            <a:endParaRPr lang="en-US" sz="3600" dirty="0"/>
          </a:p>
        </p:txBody>
      </p:sp>
      <p:sp>
        <p:nvSpPr>
          <p:cNvPr id="3" name="Content Placeholder 2"/>
          <p:cNvSpPr>
            <a:spLocks noGrp="1"/>
          </p:cNvSpPr>
          <p:nvPr>
            <p:ph idx="1"/>
          </p:nvPr>
        </p:nvSpPr>
        <p:spPr/>
        <p:txBody>
          <a:bodyPr/>
          <a:lstStyle/>
          <a:p>
            <a:r>
              <a:rPr lang="en-US" dirty="0" smtClean="0"/>
              <a:t>Molecular changes in the DNA that determine what genes are turned on or off.</a:t>
            </a:r>
          </a:p>
          <a:p>
            <a:r>
              <a:rPr lang="en-US" dirty="0" smtClean="0"/>
              <a:t>The genes are not altered.</a:t>
            </a:r>
          </a:p>
          <a:p>
            <a:r>
              <a:rPr lang="en-US" dirty="0" smtClean="0"/>
              <a:t>The </a:t>
            </a:r>
            <a:r>
              <a:rPr lang="en-US" u="sng" dirty="0" smtClean="0"/>
              <a:t>expression</a:t>
            </a:r>
            <a:r>
              <a:rPr lang="en-US" dirty="0" smtClean="0"/>
              <a:t> of genes is altered.</a:t>
            </a:r>
          </a:p>
          <a:p>
            <a:r>
              <a:rPr lang="en-US" dirty="0" smtClean="0"/>
              <a:t>If these molecular changes occur at a critical time, they persist through life.</a:t>
            </a:r>
          </a:p>
          <a:p>
            <a:r>
              <a:rPr lang="en-US" dirty="0" smtClean="0"/>
              <a:t>These changes can be passed into the next and future generations</a:t>
            </a:r>
          </a:p>
        </p:txBody>
      </p:sp>
    </p:spTree>
    <p:extLst>
      <p:ext uri="{BB962C8B-B14F-4D97-AF65-F5344CB8AC3E}">
        <p14:creationId xmlns:p14="http://schemas.microsoft.com/office/powerpoint/2010/main" val="14359045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24001"/>
            <a:ext cx="3589867"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TextBox 7"/>
          <p:cNvSpPr txBox="1">
            <a:spLocks noChangeArrowheads="1"/>
          </p:cNvSpPr>
          <p:nvPr/>
        </p:nvSpPr>
        <p:spPr bwMode="auto">
          <a:xfrm>
            <a:off x="982133" y="457200"/>
            <a:ext cx="724746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4400"/>
              <a:t>Telomeres</a:t>
            </a:r>
          </a:p>
        </p:txBody>
      </p:sp>
    </p:spTree>
    <p:extLst>
      <p:ext uri="{BB962C8B-B14F-4D97-AF65-F5344CB8AC3E}">
        <p14:creationId xmlns:p14="http://schemas.microsoft.com/office/powerpoint/2010/main" val="24861013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ＭＳ Ｐゴシック" charset="0"/>
              </a:rPr>
              <a:t>Examples of Environmental Effects on Telomeres</a:t>
            </a:r>
            <a:endParaRPr lang="en-US" dirty="0">
              <a:ea typeface="ＭＳ Ｐゴシック" charset="0"/>
            </a:endParaRPr>
          </a:p>
        </p:txBody>
      </p:sp>
      <p:sp>
        <p:nvSpPr>
          <p:cNvPr id="3" name="Content Placeholder 2"/>
          <p:cNvSpPr>
            <a:spLocks noGrp="1"/>
          </p:cNvSpPr>
          <p:nvPr>
            <p:ph idx="1"/>
          </p:nvPr>
        </p:nvSpPr>
        <p:spPr/>
        <p:txBody>
          <a:bodyPr>
            <a:normAutofit lnSpcReduction="10000"/>
          </a:bodyPr>
          <a:lstStyle/>
          <a:p>
            <a:pPr>
              <a:lnSpc>
                <a:spcPct val="90000"/>
              </a:lnSpc>
            </a:pPr>
            <a:r>
              <a:rPr lang="en-US" altLang="en-US" smtClean="0"/>
              <a:t>Abused children at age 5 have shortened telomeres.  If the abuse continues, there is progressive shortening at age 10</a:t>
            </a:r>
          </a:p>
          <a:p>
            <a:pPr>
              <a:lnSpc>
                <a:spcPct val="90000"/>
              </a:lnSpc>
            </a:pPr>
            <a:r>
              <a:rPr lang="en-US" altLang="en-US" smtClean="0"/>
              <a:t>Institutionalized infants and children have shortened telomeres</a:t>
            </a:r>
          </a:p>
          <a:p>
            <a:pPr lvl="1">
              <a:lnSpc>
                <a:spcPct val="90000"/>
              </a:lnSpc>
            </a:pPr>
            <a:r>
              <a:rPr lang="en-US" altLang="en-US" smtClean="0"/>
              <a:t>In girls the strongest predictor is the extent of deprivation</a:t>
            </a:r>
          </a:p>
          <a:p>
            <a:pPr lvl="1">
              <a:lnSpc>
                <a:spcPct val="90000"/>
              </a:lnSpc>
            </a:pPr>
            <a:r>
              <a:rPr lang="en-US" altLang="en-US" smtClean="0"/>
              <a:t>In boys the strongest predictor is the cumulative exposure</a:t>
            </a:r>
          </a:p>
          <a:p>
            <a:pPr>
              <a:lnSpc>
                <a:spcPct val="90000"/>
              </a:lnSpc>
            </a:pPr>
            <a:r>
              <a:rPr lang="en-US" altLang="en-US" smtClean="0"/>
              <a:t>The greater the percent below the poverty level, the shorter the telomere length</a:t>
            </a:r>
          </a:p>
          <a:p>
            <a:pPr>
              <a:lnSpc>
                <a:spcPct val="90000"/>
              </a:lnSpc>
            </a:pPr>
            <a:r>
              <a:rPr lang="en-US" altLang="en-US" smtClean="0"/>
              <a:t>The mother’s perception of their environment as dangerous – their children had shortened telomeres</a:t>
            </a:r>
          </a:p>
        </p:txBody>
      </p:sp>
    </p:spTree>
    <p:extLst>
      <p:ext uri="{BB962C8B-B14F-4D97-AF65-F5344CB8AC3E}">
        <p14:creationId xmlns:p14="http://schemas.microsoft.com/office/powerpoint/2010/main" val="25760159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tLang="en-US" smtClean="0"/>
              <a:t>Environment Alters our Epigenome</a:t>
            </a:r>
          </a:p>
        </p:txBody>
      </p:sp>
      <p:sp>
        <p:nvSpPr>
          <p:cNvPr id="79874" name="Content Placeholder 2"/>
          <p:cNvSpPr>
            <a:spLocks noGrp="1"/>
          </p:cNvSpPr>
          <p:nvPr>
            <p:ph idx="1"/>
          </p:nvPr>
        </p:nvSpPr>
        <p:spPr/>
        <p:txBody>
          <a:bodyPr/>
          <a:lstStyle/>
          <a:p>
            <a:r>
              <a:rPr lang="en-US" altLang="en-US" smtClean="0"/>
              <a:t>Neonatal environment </a:t>
            </a:r>
          </a:p>
          <a:p>
            <a:r>
              <a:rPr lang="en-US" altLang="en-US" smtClean="0"/>
              <a:t>Early environment</a:t>
            </a:r>
          </a:p>
          <a:p>
            <a:r>
              <a:rPr lang="en-US" altLang="en-US" smtClean="0"/>
              <a:t>Paternal epigenetic markers are wiped out during the first trimester of pregnancy </a:t>
            </a:r>
          </a:p>
          <a:p>
            <a:r>
              <a:rPr lang="en-US" altLang="en-US" smtClean="0"/>
              <a:t>Many epigenetics markers are set down in the egg during fetal development</a:t>
            </a:r>
          </a:p>
          <a:p>
            <a:r>
              <a:rPr lang="en-US" altLang="en-US" smtClean="0"/>
              <a:t>Passed down from grandmother to mother to child</a:t>
            </a:r>
          </a:p>
          <a:p>
            <a:endParaRPr lang="en-US" altLang="en-US" smtClean="0"/>
          </a:p>
        </p:txBody>
      </p:sp>
    </p:spTree>
    <p:extLst>
      <p:ext uri="{BB962C8B-B14F-4D97-AF65-F5344CB8AC3E}">
        <p14:creationId xmlns:p14="http://schemas.microsoft.com/office/powerpoint/2010/main" val="10209203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tLang="en-US" smtClean="0"/>
              <a:t>Continued…</a:t>
            </a:r>
          </a:p>
        </p:txBody>
      </p:sp>
      <p:sp>
        <p:nvSpPr>
          <p:cNvPr id="82946" name="Content Placeholder 2"/>
          <p:cNvSpPr>
            <a:spLocks noGrp="1"/>
          </p:cNvSpPr>
          <p:nvPr>
            <p:ph idx="1"/>
          </p:nvPr>
        </p:nvSpPr>
        <p:spPr/>
        <p:txBody>
          <a:bodyPr/>
          <a:lstStyle/>
          <a:p>
            <a:r>
              <a:rPr lang="en-US" altLang="en-US" smtClean="0"/>
              <a:t>Oxidative stress – free radicals – can cause shortened telomeres.</a:t>
            </a:r>
          </a:p>
          <a:p>
            <a:pPr lvl="1"/>
            <a:r>
              <a:rPr lang="en-US" altLang="en-US" smtClean="0"/>
              <a:t>Diets deficient in fruits and vegetables</a:t>
            </a:r>
          </a:p>
          <a:p>
            <a:pPr lvl="1"/>
            <a:r>
              <a:rPr lang="en-US" altLang="en-US" smtClean="0"/>
              <a:t>Diets high in trans fats (hydrogenated)</a:t>
            </a:r>
          </a:p>
          <a:p>
            <a:pPr lvl="1"/>
            <a:r>
              <a:rPr lang="en-US" altLang="en-US" smtClean="0"/>
              <a:t>Diets high in highly processed foods</a:t>
            </a:r>
          </a:p>
          <a:p>
            <a:r>
              <a:rPr lang="en-US" altLang="en-US" smtClean="0"/>
              <a:t>Caregivers of children with chronic illness have shortened telomeres</a:t>
            </a:r>
          </a:p>
        </p:txBody>
      </p:sp>
    </p:spTree>
    <p:extLst>
      <p:ext uri="{BB962C8B-B14F-4D97-AF65-F5344CB8AC3E}">
        <p14:creationId xmlns:p14="http://schemas.microsoft.com/office/powerpoint/2010/main" val="29077987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ＭＳ Ｐゴシック" charset="0"/>
              </a:rPr>
              <a:t>Brain-Derived Neurotropic Factor</a:t>
            </a:r>
            <a:endParaRPr lang="en-US" dirty="0">
              <a:ea typeface="ＭＳ Ｐゴシック" charset="0"/>
            </a:endParaRPr>
          </a:p>
        </p:txBody>
      </p:sp>
      <p:sp>
        <p:nvSpPr>
          <p:cNvPr id="83970" name="Content Placeholder 2"/>
          <p:cNvSpPr>
            <a:spLocks noGrp="1"/>
          </p:cNvSpPr>
          <p:nvPr>
            <p:ph idx="1"/>
          </p:nvPr>
        </p:nvSpPr>
        <p:spPr/>
        <p:txBody>
          <a:bodyPr/>
          <a:lstStyle/>
          <a:p>
            <a:r>
              <a:rPr lang="en-US" altLang="en-US" smtClean="0"/>
              <a:t>A protein secreted in the central and peripheral nervous system</a:t>
            </a:r>
          </a:p>
          <a:p>
            <a:r>
              <a:rPr lang="en-US" altLang="en-US" smtClean="0"/>
              <a:t>Supports nerve cells and encourages growth</a:t>
            </a:r>
          </a:p>
          <a:p>
            <a:r>
              <a:rPr lang="en-US" altLang="en-US" smtClean="0"/>
              <a:t>Especially active in the hippocampus, cerebral cortex and basal forebrain – learning, memory and higher thought processes</a:t>
            </a:r>
          </a:p>
          <a:p>
            <a:r>
              <a:rPr lang="en-US" altLang="en-US" smtClean="0"/>
              <a:t>BDNF is involved in depression, anxiety, Alzheimer’s, OCD, anorexia, bulimia, eczema, epilepsy, addiction</a:t>
            </a:r>
          </a:p>
          <a:p>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19085773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ltLang="en-US" smtClean="0"/>
              <a:t>Studies in Rats</a:t>
            </a:r>
          </a:p>
        </p:txBody>
      </p:sp>
      <p:sp>
        <p:nvSpPr>
          <p:cNvPr id="3" name="Content Placeholder 2"/>
          <p:cNvSpPr>
            <a:spLocks noGrp="1"/>
          </p:cNvSpPr>
          <p:nvPr>
            <p:ph idx="1"/>
          </p:nvPr>
        </p:nvSpPr>
        <p:spPr/>
        <p:txBody>
          <a:bodyPr>
            <a:normAutofit/>
          </a:bodyPr>
          <a:lstStyle/>
          <a:p>
            <a:pPr>
              <a:lnSpc>
                <a:spcPct val="90000"/>
              </a:lnSpc>
            </a:pPr>
            <a:r>
              <a:rPr lang="en-US" altLang="en-US" smtClean="0"/>
              <a:t>Total maternal deprivation resulted in a shut-down of brain-derived neurotropic factor (BDNF) in the pups (via methylation)</a:t>
            </a:r>
          </a:p>
          <a:p>
            <a:pPr>
              <a:lnSpc>
                <a:spcPct val="90000"/>
              </a:lnSpc>
            </a:pPr>
            <a:r>
              <a:rPr lang="en-US" altLang="en-US" smtClean="0"/>
              <a:t>Methylation levels were higher than in both controls and in chronically stressed pups</a:t>
            </a:r>
          </a:p>
          <a:p>
            <a:pPr>
              <a:lnSpc>
                <a:spcPct val="90000"/>
              </a:lnSpc>
            </a:pPr>
            <a:r>
              <a:rPr lang="en-US" altLang="en-US" smtClean="0"/>
              <a:t>Hippocampus is smaller in depression and PTSD</a:t>
            </a:r>
          </a:p>
          <a:p>
            <a:pPr>
              <a:lnSpc>
                <a:spcPct val="90000"/>
              </a:lnSpc>
            </a:pPr>
            <a:r>
              <a:rPr lang="en-US" altLang="en-US" smtClean="0"/>
              <a:t>SSRIs work by stimulating BDNF and stimulating neurogenesis in the hippocampus</a:t>
            </a:r>
          </a:p>
          <a:p>
            <a:pPr lvl="1">
              <a:lnSpc>
                <a:spcPct val="90000"/>
              </a:lnSpc>
            </a:pPr>
            <a:r>
              <a:rPr lang="en-US" altLang="en-US" smtClean="0"/>
              <a:t>Don’t work if this cannot happen as in pups with maternal deprivation</a:t>
            </a:r>
          </a:p>
          <a:p>
            <a:pPr>
              <a:lnSpc>
                <a:spcPct val="90000"/>
              </a:lnSpc>
            </a:pPr>
            <a:endParaRPr lang="en-US" altLang="en-US" smtClean="0"/>
          </a:p>
          <a:p>
            <a:pPr>
              <a:lnSpc>
                <a:spcPct val="90000"/>
              </a:lnSpc>
            </a:pPr>
            <a:endParaRPr lang="en-US" altLang="en-US" smtClean="0"/>
          </a:p>
          <a:p>
            <a:pPr>
              <a:lnSpc>
                <a:spcPct val="90000"/>
              </a:lnSpc>
            </a:pPr>
            <a:endParaRPr lang="en-US" altLang="en-US" smtClean="0"/>
          </a:p>
        </p:txBody>
      </p:sp>
    </p:spTree>
    <p:extLst>
      <p:ext uri="{BB962C8B-B14F-4D97-AF65-F5344CB8AC3E}">
        <p14:creationId xmlns:p14="http://schemas.microsoft.com/office/powerpoint/2010/main" val="2950397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tLang="en-US" smtClean="0"/>
              <a:t>Categories of Adverse Childhood Experiences (2)</a:t>
            </a:r>
          </a:p>
        </p:txBody>
      </p:sp>
      <p:sp>
        <p:nvSpPr>
          <p:cNvPr id="25602" name="Content Placeholder 2"/>
          <p:cNvSpPr>
            <a:spLocks noGrp="1"/>
          </p:cNvSpPr>
          <p:nvPr>
            <p:ph idx="1"/>
          </p:nvPr>
        </p:nvSpPr>
        <p:spPr/>
        <p:txBody>
          <a:bodyPr/>
          <a:lstStyle/>
          <a:p>
            <a:pPr eaLnBrk="1" hangingPunct="1"/>
            <a:r>
              <a:rPr lang="en-US" altLang="en-US" b="1" u="sng" dirty="0" smtClean="0"/>
              <a:t>Household Dysfunction</a:t>
            </a:r>
            <a:r>
              <a:rPr lang="en-US" altLang="en-US" dirty="0" smtClean="0"/>
              <a:t>:   </a:t>
            </a:r>
            <a:r>
              <a:rPr lang="en-US" altLang="en-US" u="sng" dirty="0" smtClean="0"/>
              <a:t>Women</a:t>
            </a:r>
            <a:r>
              <a:rPr lang="en-US" altLang="en-US" dirty="0" smtClean="0"/>
              <a:t>  	</a:t>
            </a:r>
            <a:r>
              <a:rPr lang="en-US" altLang="en-US" u="sng" dirty="0" smtClean="0"/>
              <a:t>Men</a:t>
            </a:r>
            <a:r>
              <a:rPr lang="en-US" altLang="en-US" dirty="0" smtClean="0"/>
              <a:t>	  </a:t>
            </a:r>
            <a:r>
              <a:rPr lang="en-US" altLang="en-US" u="sng" dirty="0" smtClean="0"/>
              <a:t>Total</a:t>
            </a:r>
          </a:p>
          <a:p>
            <a:pPr lvl="1" eaLnBrk="1" hangingPunct="1"/>
            <a:r>
              <a:rPr lang="en-US" altLang="en-US" dirty="0" smtClean="0"/>
              <a:t>Substance abuse	      29.5%     23.8%    26.9%</a:t>
            </a:r>
          </a:p>
          <a:p>
            <a:pPr lvl="1" eaLnBrk="1" hangingPunct="1"/>
            <a:r>
              <a:rPr lang="en-US" altLang="en-US" dirty="0" smtClean="0"/>
              <a:t>Mental illness		      23.3%     14.8%    19.4%</a:t>
            </a:r>
          </a:p>
          <a:p>
            <a:pPr lvl="1" eaLnBrk="1" hangingPunct="1"/>
            <a:r>
              <a:rPr lang="en-US" altLang="en-US" dirty="0" smtClean="0"/>
              <a:t>Mother treated violently	      13.7%     11.5%    12.7%</a:t>
            </a:r>
          </a:p>
          <a:p>
            <a:pPr lvl="1" eaLnBrk="1" hangingPunct="1"/>
            <a:r>
              <a:rPr lang="en-US" altLang="en-US" dirty="0" smtClean="0"/>
              <a:t>Parental loss (death/div)      24.5%     21.8%    23.3%</a:t>
            </a:r>
          </a:p>
          <a:p>
            <a:pPr lvl="1" eaLnBrk="1" hangingPunct="1"/>
            <a:r>
              <a:rPr lang="en-US" altLang="en-US" dirty="0" smtClean="0"/>
              <a:t>Imprisonment		        5.2%       4.1%      4.7%</a:t>
            </a:r>
          </a:p>
          <a:p>
            <a:endParaRPr lang="en-US" altLang="en-US" dirty="0" smtClean="0"/>
          </a:p>
        </p:txBody>
      </p:sp>
    </p:spTree>
    <p:extLst>
      <p:ext uri="{BB962C8B-B14F-4D97-AF65-F5344CB8AC3E}">
        <p14:creationId xmlns:p14="http://schemas.microsoft.com/office/powerpoint/2010/main" val="28123630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58151" cy="1524000"/>
          </a:xfrm>
        </p:spPr>
        <p:txBody>
          <a:bodyPr/>
          <a:lstStyle/>
          <a:p>
            <a:r>
              <a:rPr lang="en-US" dirty="0" smtClean="0"/>
              <a:t>HPA Axis:  Healthy Stress Response</a:t>
            </a:r>
            <a:endParaRPr lang="en-US" dirty="0"/>
          </a:p>
        </p:txBody>
      </p:sp>
      <p:pic>
        <p:nvPicPr>
          <p:cNvPr id="4" name="Content Placeholder 3" descr="HPA.gif"/>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3612" y="2286000"/>
            <a:ext cx="2133600" cy="2971800"/>
          </a:xfrm>
        </p:spPr>
      </p:pic>
    </p:spTree>
    <p:extLst>
      <p:ext uri="{BB962C8B-B14F-4D97-AF65-F5344CB8AC3E}">
        <p14:creationId xmlns:p14="http://schemas.microsoft.com/office/powerpoint/2010/main" val="39232200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76400" y="1219200"/>
            <a:ext cx="6019800" cy="5267325"/>
          </a:xfrm>
        </p:spPr>
      </p:pic>
    </p:spTree>
    <p:extLst>
      <p:ext uri="{BB962C8B-B14F-4D97-AF65-F5344CB8AC3E}">
        <p14:creationId xmlns:p14="http://schemas.microsoft.com/office/powerpoint/2010/main" val="842186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Body’s Healthy Steps to Respond to Stress</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Aware of change in the environment:  release norepinephrine – works very quickly</a:t>
            </a:r>
          </a:p>
          <a:p>
            <a:r>
              <a:rPr lang="en-US" dirty="0" smtClean="0"/>
              <a:t>Sensory information gets sent to the amygdala:  are we afraid of this?</a:t>
            </a:r>
          </a:p>
          <a:p>
            <a:r>
              <a:rPr lang="en-US" dirty="0" smtClean="0"/>
              <a:t>If so, message gets sent to the hypothalamus:  release corticotrophin releasing hormone (CRH)!</a:t>
            </a:r>
          </a:p>
          <a:p>
            <a:r>
              <a:rPr lang="en-US" dirty="0" smtClean="0"/>
              <a:t>CRH stimulates pituitary to </a:t>
            </a:r>
            <a:r>
              <a:rPr lang="en-US" dirty="0"/>
              <a:t>release adrenocorticotropic hormone </a:t>
            </a:r>
            <a:r>
              <a:rPr lang="en-US" dirty="0" smtClean="0"/>
              <a:t>(ACTH)…</a:t>
            </a:r>
          </a:p>
          <a:p>
            <a:r>
              <a:rPr lang="en-US" dirty="0" smtClean="0"/>
              <a:t>ACTH stimulates the adrenal gland to produce cortisol</a:t>
            </a:r>
          </a:p>
          <a:p>
            <a:r>
              <a:rPr lang="en-US" dirty="0" smtClean="0"/>
              <a:t>Cortisol then turns off the CRH.</a:t>
            </a:r>
          </a:p>
          <a:p>
            <a:endParaRPr lang="en-US" dirty="0"/>
          </a:p>
        </p:txBody>
      </p:sp>
    </p:spTree>
    <p:extLst>
      <p:ext uri="{BB962C8B-B14F-4D97-AF65-F5344CB8AC3E}">
        <p14:creationId xmlns:p14="http://schemas.microsoft.com/office/powerpoint/2010/main" val="34250789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76400" y="1281545"/>
            <a:ext cx="5867399" cy="5133975"/>
          </a:xfrm>
        </p:spPr>
      </p:pic>
      <p:cxnSp>
        <p:nvCxnSpPr>
          <p:cNvPr id="5" name="Straight Connector 4"/>
          <p:cNvCxnSpPr/>
          <p:nvPr/>
        </p:nvCxnSpPr>
        <p:spPr>
          <a:xfrm>
            <a:off x="3809999" y="4869870"/>
            <a:ext cx="713509" cy="67194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6290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Chronic Cortisol Release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85628"/>
            <a:ext cx="8229600" cy="4088507"/>
          </a:xfrm>
        </p:spPr>
      </p:pic>
    </p:spTree>
    <p:extLst>
      <p:ext uri="{BB962C8B-B14F-4D97-AF65-F5344CB8AC3E}">
        <p14:creationId xmlns:p14="http://schemas.microsoft.com/office/powerpoint/2010/main" val="11965981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Chronic Cortisol Release</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60441" t="21597" r="4846" b="21753"/>
          <a:stretch/>
        </p:blipFill>
        <p:spPr>
          <a:xfrm>
            <a:off x="2438400" y="2137395"/>
            <a:ext cx="4343400" cy="3990635"/>
          </a:xfrm>
        </p:spPr>
      </p:pic>
    </p:spTree>
    <p:extLst>
      <p:ext uri="{BB962C8B-B14F-4D97-AF65-F5344CB8AC3E}">
        <p14:creationId xmlns:p14="http://schemas.microsoft.com/office/powerpoint/2010/main" val="21859966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Hippocampus during stress</a:t>
            </a:r>
            <a:endParaRPr lang="en-US" dirty="0"/>
          </a:p>
        </p:txBody>
      </p:sp>
      <p:sp>
        <p:nvSpPr>
          <p:cNvPr id="3" name="Content Placeholder 2"/>
          <p:cNvSpPr>
            <a:spLocks noGrp="1"/>
          </p:cNvSpPr>
          <p:nvPr>
            <p:ph idx="1"/>
          </p:nvPr>
        </p:nvSpPr>
        <p:spPr/>
        <p:txBody>
          <a:bodyPr>
            <a:normAutofit lnSpcReduction="10000"/>
          </a:bodyPr>
          <a:lstStyle/>
          <a:p>
            <a:r>
              <a:rPr lang="en-US" dirty="0" smtClean="0"/>
              <a:t>During times of extreme stress when there are high levels of cortisol the hippocampus shuts down – this is an epigenetic change</a:t>
            </a:r>
          </a:p>
          <a:p>
            <a:r>
              <a:rPr lang="en-US" dirty="0" smtClean="0"/>
              <a:t>When attention is divided, the hippocampus only lays down explicit memory for the experience that is the focus of attention</a:t>
            </a:r>
          </a:p>
          <a:p>
            <a:endParaRPr lang="en-US" dirty="0" smtClean="0"/>
          </a:p>
          <a:p>
            <a:pPr algn="ctr">
              <a:buNone/>
            </a:pPr>
            <a:r>
              <a:rPr lang="en-US" sz="3200" dirty="0" smtClean="0"/>
              <a:t>Those experiences then become exclusively implicit memories that are free floating sensations with no time stamp</a:t>
            </a:r>
          </a:p>
        </p:txBody>
      </p:sp>
    </p:spTree>
    <p:extLst>
      <p:ext uri="{BB962C8B-B14F-4D97-AF65-F5344CB8AC3E}">
        <p14:creationId xmlns:p14="http://schemas.microsoft.com/office/powerpoint/2010/main" val="24195106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Reward System</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675" y="1958181"/>
            <a:ext cx="6724650" cy="4343400"/>
          </a:xfrm>
        </p:spPr>
      </p:pic>
    </p:spTree>
    <p:extLst>
      <p:ext uri="{BB962C8B-B14F-4D97-AF65-F5344CB8AC3E}">
        <p14:creationId xmlns:p14="http://schemas.microsoft.com/office/powerpoint/2010/main" val="36092155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Nucleus Accumbens</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sz="3100" dirty="0" smtClean="0"/>
              <a:t>Pleasure center:  Humans and rats will stimulate this area repeatedly to the exclusion of everything else.</a:t>
            </a:r>
          </a:p>
          <a:p>
            <a:r>
              <a:rPr lang="en-US" sz="3100" dirty="0" smtClean="0"/>
              <a:t>Repeated overstimulation numbs the response of these neurons through a process of a negative feedback loop. </a:t>
            </a:r>
          </a:p>
          <a:p>
            <a:r>
              <a:rPr lang="en-US" sz="3100" dirty="0" smtClean="0"/>
              <a:t>Cells produce a molecule called CREB (</a:t>
            </a:r>
            <a:r>
              <a:rPr lang="en-US" sz="3100" dirty="0" err="1" smtClean="0"/>
              <a:t>cAMP</a:t>
            </a:r>
            <a:r>
              <a:rPr lang="en-US" sz="3100" dirty="0" smtClean="0"/>
              <a:t> response-element binding protein) which causes the release of </a:t>
            </a:r>
            <a:r>
              <a:rPr lang="en-US" sz="3100" dirty="0" err="1" smtClean="0"/>
              <a:t>dynorphin</a:t>
            </a:r>
            <a:r>
              <a:rPr lang="en-US" sz="3100" dirty="0" smtClean="0"/>
              <a:t> that inhibits the stimulation of the nucleus accumbens</a:t>
            </a:r>
          </a:p>
          <a:p>
            <a:r>
              <a:rPr lang="en-US" sz="3100" dirty="0" smtClean="0"/>
              <a:t>It becomes less sensitive to </a:t>
            </a:r>
            <a:r>
              <a:rPr lang="en-US" sz="3100" u="sng" dirty="0" smtClean="0"/>
              <a:t>all</a:t>
            </a:r>
            <a:r>
              <a:rPr lang="en-US" sz="3100" dirty="0" smtClean="0"/>
              <a:t> types of stimulation, so everyday pleasures aren’t felt.  Only the drug gets through to stimulate pleasure.</a:t>
            </a:r>
          </a:p>
          <a:p>
            <a:pPr marL="0" indent="0">
              <a:buNone/>
            </a:pPr>
            <a:r>
              <a:rPr lang="en-US" dirty="0"/>
              <a:t>	</a:t>
            </a:r>
            <a:endParaRPr lang="en-US" dirty="0" smtClean="0"/>
          </a:p>
          <a:p>
            <a:pPr marL="0" indent="0">
              <a:buNone/>
            </a:pPr>
            <a:r>
              <a:rPr lang="en-US" dirty="0"/>
              <a:t>	</a:t>
            </a:r>
          </a:p>
        </p:txBody>
      </p:sp>
    </p:spTree>
    <p:extLst>
      <p:ext uri="{BB962C8B-B14F-4D97-AF65-F5344CB8AC3E}">
        <p14:creationId xmlns:p14="http://schemas.microsoft.com/office/powerpoint/2010/main" val="39850555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2567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lnSpcReduction="10000"/>
          </a:bodyPr>
          <a:lstStyle/>
          <a:p>
            <a:pPr>
              <a:buFont typeface="Wingdings" pitchFamily="2" charset="2"/>
              <a:buNone/>
              <a:defRPr/>
            </a:pPr>
            <a:r>
              <a:rPr lang="en-US" sz="3600" b="1" dirty="0" smtClean="0">
                <a:solidFill>
                  <a:schemeClr val="accent1">
                    <a:lumMod val="60000"/>
                    <a:lumOff val="40000"/>
                  </a:schemeClr>
                </a:solidFill>
              </a:rPr>
              <a:t>ACE Study slides are from: </a:t>
            </a:r>
          </a:p>
          <a:p>
            <a:pPr>
              <a:buFont typeface="Wingdings" pitchFamily="2" charset="2"/>
              <a:buNone/>
              <a:defRPr/>
            </a:pPr>
            <a:endParaRPr lang="en-US" sz="800" b="1" dirty="0" smtClean="0">
              <a:solidFill>
                <a:srgbClr val="FFFF00"/>
              </a:solidFill>
            </a:endParaRPr>
          </a:p>
          <a:p>
            <a:pPr>
              <a:defRPr/>
            </a:pPr>
            <a:endParaRPr lang="en-US" sz="1000" dirty="0" smtClean="0"/>
          </a:p>
          <a:p>
            <a:pPr lvl="1">
              <a:defRPr/>
            </a:pPr>
            <a:r>
              <a:rPr lang="en-US" sz="2400" dirty="0" smtClean="0"/>
              <a:t>Robert F. Anda MD at the Center for Disease Control and Prevention (CDC) </a:t>
            </a:r>
          </a:p>
          <a:p>
            <a:pPr lvl="1">
              <a:buFont typeface="Wingdings" pitchFamily="2" charset="2"/>
              <a:buNone/>
              <a:defRPr/>
            </a:pPr>
            <a:endParaRPr lang="en-US" sz="1000" dirty="0" smtClean="0"/>
          </a:p>
          <a:p>
            <a:pPr lvl="1">
              <a:defRPr/>
            </a:pPr>
            <a:r>
              <a:rPr lang="en-US" sz="2400" dirty="0" smtClean="0"/>
              <a:t>September 2003 Presentation by Vincent Felitti MD </a:t>
            </a:r>
            <a:r>
              <a:rPr lang="en-US" sz="2400" i="1" dirty="0" smtClean="0"/>
              <a:t>“Snowbird Conference</a:t>
            </a:r>
            <a:r>
              <a:rPr lang="en-US" sz="2400" dirty="0" smtClean="0"/>
              <a:t>” of the Child Trauma Treatment Network of the Intermountain West</a:t>
            </a:r>
          </a:p>
          <a:p>
            <a:pPr lvl="1">
              <a:buFont typeface="Wingdings" pitchFamily="2" charset="2"/>
              <a:buNone/>
              <a:defRPr/>
            </a:pPr>
            <a:endParaRPr lang="en-US" sz="1000" dirty="0" smtClean="0"/>
          </a:p>
          <a:p>
            <a:pPr lvl="1">
              <a:defRPr/>
            </a:pPr>
            <a:r>
              <a:rPr lang="en-US" sz="2400" dirty="0" smtClean="0"/>
              <a:t>“The Relationship of Adverse Childhood Experiences to Adult Medical Disease, Psychiatric Disorders, and Sexual Behavior: Implications for Healthcare”  Book Chapter for </a:t>
            </a:r>
            <a:r>
              <a:rPr lang="en-US" sz="2400" i="1" dirty="0" smtClean="0"/>
              <a:t>“The Hidden Epidemic: The Impact of Early Life Trauma on Health and Disease” </a:t>
            </a:r>
            <a:r>
              <a:rPr lang="en-US" sz="2400" dirty="0" err="1" smtClean="0"/>
              <a:t>Lanius</a:t>
            </a:r>
            <a:r>
              <a:rPr lang="en-US" sz="2400" dirty="0" smtClean="0"/>
              <a:t>  &amp; </a:t>
            </a:r>
            <a:r>
              <a:rPr lang="en-US" sz="2400" dirty="0" err="1" smtClean="0"/>
              <a:t>Vermetten</a:t>
            </a:r>
            <a:r>
              <a:rPr lang="en-US" sz="2400" dirty="0" smtClean="0"/>
              <a:t>, Ed)</a:t>
            </a:r>
            <a:endParaRPr lang="en-US" sz="2400" dirty="0"/>
          </a:p>
        </p:txBody>
      </p:sp>
    </p:spTree>
    <p:extLst>
      <p:ext uri="{BB962C8B-B14F-4D97-AF65-F5344CB8AC3E}">
        <p14:creationId xmlns:p14="http://schemas.microsoft.com/office/powerpoint/2010/main" val="11442182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CREB Maintains Homeostasis in the Nucleus </a:t>
            </a:r>
            <a:r>
              <a:rPr lang="en-US" sz="4000" dirty="0"/>
              <a:t>A</a:t>
            </a:r>
            <a:r>
              <a:rPr lang="en-US" sz="4000" dirty="0" smtClean="0"/>
              <a:t>ccumbens</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1225" y="2362200"/>
            <a:ext cx="5686568" cy="3810000"/>
          </a:xfrm>
        </p:spPr>
      </p:pic>
    </p:spTree>
    <p:extLst>
      <p:ext uri="{BB962C8B-B14F-4D97-AF65-F5344CB8AC3E}">
        <p14:creationId xmlns:p14="http://schemas.microsoft.com/office/powerpoint/2010/main" val="12915080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PreFrontal</a:t>
            </a:r>
            <a:r>
              <a:rPr lang="en-US" dirty="0" smtClean="0"/>
              <a:t> Cortex</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7649" y="2438400"/>
            <a:ext cx="6086981" cy="3428999"/>
          </a:xfrm>
        </p:spPr>
      </p:pic>
    </p:spTree>
    <p:extLst>
      <p:ext uri="{BB962C8B-B14F-4D97-AF65-F5344CB8AC3E}">
        <p14:creationId xmlns:p14="http://schemas.microsoft.com/office/powerpoint/2010/main" val="15614912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Prefrontal Cortex</a:t>
            </a:r>
            <a:endParaRPr lang="en-US" dirty="0"/>
          </a:p>
        </p:txBody>
      </p:sp>
      <p:sp>
        <p:nvSpPr>
          <p:cNvPr id="3" name="Content Placeholder 2"/>
          <p:cNvSpPr>
            <a:spLocks noGrp="1"/>
          </p:cNvSpPr>
          <p:nvPr>
            <p:ph idx="1"/>
          </p:nvPr>
        </p:nvSpPr>
        <p:spPr/>
        <p:txBody>
          <a:bodyPr/>
          <a:lstStyle/>
          <a:p>
            <a:r>
              <a:rPr lang="en-US" dirty="0" smtClean="0"/>
              <a:t>Can consider future consequences, and make rational decisions about what actions we </a:t>
            </a:r>
            <a:r>
              <a:rPr lang="en-US" u="sng" dirty="0" smtClean="0"/>
              <a:t>should</a:t>
            </a:r>
            <a:r>
              <a:rPr lang="en-US" dirty="0" smtClean="0"/>
              <a:t> take, not what actions we </a:t>
            </a:r>
            <a:r>
              <a:rPr lang="en-US" u="sng" dirty="0" smtClean="0"/>
              <a:t>feel</a:t>
            </a:r>
            <a:r>
              <a:rPr lang="en-US" dirty="0" smtClean="0"/>
              <a:t> like taking.</a:t>
            </a:r>
          </a:p>
          <a:p>
            <a:r>
              <a:rPr lang="en-US" dirty="0" smtClean="0"/>
              <a:t>Site of self-control in favor of long-term goals</a:t>
            </a:r>
          </a:p>
          <a:p>
            <a:r>
              <a:rPr lang="en-US" dirty="0" smtClean="0"/>
              <a:t>Chronic levels of high cortisol can damage it, as well as the hippocampus</a:t>
            </a:r>
          </a:p>
          <a:p>
            <a:r>
              <a:rPr lang="en-US" dirty="0" smtClean="0"/>
              <a:t>Prefrontal lobe damage causes impaired working memory and decision making, and impaired sustained attention</a:t>
            </a:r>
            <a:endParaRPr lang="en-US" dirty="0"/>
          </a:p>
        </p:txBody>
      </p:sp>
    </p:spTree>
    <p:extLst>
      <p:ext uri="{BB962C8B-B14F-4D97-AF65-F5344CB8AC3E}">
        <p14:creationId xmlns:p14="http://schemas.microsoft.com/office/powerpoint/2010/main" val="22447621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Ventral Tegmental Area</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675" y="1958181"/>
            <a:ext cx="6724650" cy="4343400"/>
          </a:xfrm>
        </p:spPr>
      </p:pic>
    </p:spTree>
    <p:extLst>
      <p:ext uri="{BB962C8B-B14F-4D97-AF65-F5344CB8AC3E}">
        <p14:creationId xmlns:p14="http://schemas.microsoft.com/office/powerpoint/2010/main" val="269497170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Ventral Tegmental Area</a:t>
            </a:r>
            <a:endParaRPr lang="en-US" dirty="0"/>
          </a:p>
        </p:txBody>
      </p:sp>
      <p:sp>
        <p:nvSpPr>
          <p:cNvPr id="3" name="Content Placeholder 2"/>
          <p:cNvSpPr>
            <a:spLocks noGrp="1"/>
          </p:cNvSpPr>
          <p:nvPr>
            <p:ph idx="1"/>
          </p:nvPr>
        </p:nvSpPr>
        <p:spPr/>
        <p:txBody>
          <a:bodyPr>
            <a:normAutofit/>
          </a:bodyPr>
          <a:lstStyle/>
          <a:p>
            <a:r>
              <a:rPr lang="en-US" dirty="0" smtClean="0"/>
              <a:t>Neurons fire when a reward is unexpected, and they release dopamine</a:t>
            </a:r>
          </a:p>
          <a:p>
            <a:r>
              <a:rPr lang="en-US" dirty="0" smtClean="0"/>
              <a:t>Dopamine stimulates the nucleus accumbens and we feel pleasure</a:t>
            </a:r>
          </a:p>
          <a:p>
            <a:r>
              <a:rPr lang="en-US" dirty="0" smtClean="0"/>
              <a:t>When dopamine is released it’s a signal that something important has happened and this leads to learning and associating the cues that are present</a:t>
            </a:r>
          </a:p>
          <a:p>
            <a:r>
              <a:rPr lang="en-US" dirty="0" smtClean="0"/>
              <a:t>Parent and child are both releasing dopamine and this is important in associating human interaction with pleasure</a:t>
            </a:r>
            <a:endParaRPr lang="en-US" dirty="0"/>
          </a:p>
        </p:txBody>
      </p:sp>
    </p:spTree>
    <p:extLst>
      <p:ext uri="{BB962C8B-B14F-4D97-AF65-F5344CB8AC3E}">
        <p14:creationId xmlns:p14="http://schemas.microsoft.com/office/powerpoint/2010/main" val="102260489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Ventral Tegmental Area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Strengthens associations between the drug and environmental cues:  cravings</a:t>
            </a:r>
          </a:p>
          <a:p>
            <a:r>
              <a:rPr lang="en-US" dirty="0"/>
              <a:t>W</a:t>
            </a:r>
            <a:r>
              <a:rPr lang="en-US" dirty="0" smtClean="0"/>
              <a:t>anting is not the same as liking</a:t>
            </a:r>
          </a:p>
          <a:p>
            <a:r>
              <a:rPr lang="en-US" dirty="0" smtClean="0"/>
              <a:t>“Wanting” is increasing as “liking” is declining</a:t>
            </a:r>
          </a:p>
          <a:p>
            <a:r>
              <a:rPr lang="en-US" dirty="0" smtClean="0"/>
              <a:t>Neurons fire when a reward is unexpected, and they release dopamine to create an impulsive urge</a:t>
            </a:r>
          </a:p>
          <a:p>
            <a:r>
              <a:rPr lang="en-US" dirty="0" smtClean="0"/>
              <a:t>When dopamine is released it’s a signal that something important has happened, which leads to learning associated cues</a:t>
            </a:r>
          </a:p>
          <a:p>
            <a:r>
              <a:rPr lang="en-US" dirty="0" smtClean="0"/>
              <a:t>Use of the drug causes a stronger response of the dopamine system</a:t>
            </a:r>
          </a:p>
          <a:p>
            <a:endParaRPr lang="en-US" dirty="0"/>
          </a:p>
        </p:txBody>
      </p:sp>
    </p:spTree>
    <p:extLst>
      <p:ext uri="{BB962C8B-B14F-4D97-AF65-F5344CB8AC3E}">
        <p14:creationId xmlns:p14="http://schemas.microsoft.com/office/powerpoint/2010/main" val="329453947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Regulation of Pleasure/Motivation</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250653005"/>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79642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Reward System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Drug stimulates the nucleus accumbens and produces a feeling of pleasure; we </a:t>
            </a:r>
            <a:r>
              <a:rPr lang="en-US" u="sng" dirty="0" smtClean="0"/>
              <a:t>like</a:t>
            </a:r>
            <a:r>
              <a:rPr lang="en-US" dirty="0" smtClean="0"/>
              <a:t> it.</a:t>
            </a:r>
          </a:p>
          <a:p>
            <a:r>
              <a:rPr lang="en-US" dirty="0" smtClean="0"/>
              <a:t>The unexpected reward triggers dopamine release from the ventral tegmental </a:t>
            </a:r>
            <a:r>
              <a:rPr lang="en-US" dirty="0"/>
              <a:t>a</a:t>
            </a:r>
            <a:r>
              <a:rPr lang="en-US" dirty="0" smtClean="0"/>
              <a:t>rea and we learn associated cues.</a:t>
            </a:r>
          </a:p>
          <a:p>
            <a:r>
              <a:rPr lang="en-US" dirty="0" smtClean="0"/>
              <a:t>Continued use desensitizes the nucleus accumbens through a negative feedback loop that involves CREB and pleasure is harder to produce</a:t>
            </a:r>
          </a:p>
          <a:p>
            <a:r>
              <a:rPr lang="en-US" dirty="0" smtClean="0"/>
              <a:t>Continued use sensitizes the ventral tegmental area and produces more dopamine, more craving</a:t>
            </a:r>
          </a:p>
          <a:p>
            <a:r>
              <a:rPr lang="en-US" dirty="0" smtClean="0"/>
              <a:t>Continued use damages the prefrontal cortex making it harder to inhibit the impulse to use the drug</a:t>
            </a:r>
          </a:p>
        </p:txBody>
      </p:sp>
    </p:spTree>
    <p:extLst>
      <p:ext uri="{BB962C8B-B14F-4D97-AF65-F5344CB8AC3E}">
        <p14:creationId xmlns:p14="http://schemas.microsoft.com/office/powerpoint/2010/main" val="16363514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93516" y="1676400"/>
            <a:ext cx="7032858" cy="3962400"/>
          </a:xfrm>
        </p:spPr>
      </p:pic>
    </p:spTree>
    <p:extLst>
      <p:ext uri="{BB962C8B-B14F-4D97-AF65-F5344CB8AC3E}">
        <p14:creationId xmlns:p14="http://schemas.microsoft.com/office/powerpoint/2010/main" val="23427965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685800" y="457200"/>
            <a:ext cx="7772400" cy="1447800"/>
          </a:xfrm>
        </p:spPr>
        <p:txBody>
          <a:bodyPr/>
          <a:lstStyle/>
          <a:p>
            <a:r>
              <a:rPr lang="en-US" dirty="0">
                <a:latin typeface="Calibri" charset="0"/>
              </a:rPr>
              <a:t>The </a:t>
            </a:r>
            <a:r>
              <a:rPr lang="en-US" dirty="0" err="1">
                <a:latin typeface="Calibri" charset="0"/>
              </a:rPr>
              <a:t>Polyvagal</a:t>
            </a:r>
            <a:r>
              <a:rPr lang="en-US" dirty="0">
                <a:latin typeface="Calibri" charset="0"/>
              </a:rPr>
              <a:t> Theory</a:t>
            </a:r>
          </a:p>
        </p:txBody>
      </p:sp>
      <p:sp>
        <p:nvSpPr>
          <p:cNvPr id="4" name="Subtitle 3"/>
          <p:cNvSpPr>
            <a:spLocks noGrp="1"/>
          </p:cNvSpPr>
          <p:nvPr>
            <p:ph type="subTitle" idx="1"/>
          </p:nvPr>
        </p:nvSpPr>
        <p:spPr>
          <a:xfrm>
            <a:off x="1371600" y="2133600"/>
            <a:ext cx="6400800" cy="4038600"/>
          </a:xfrm>
        </p:spPr>
        <p:txBody>
          <a:bodyPr rtlCol="0">
            <a:normAutofit/>
          </a:bodyPr>
          <a:lstStyle/>
          <a:p>
            <a:pPr fontAlgn="auto">
              <a:spcAft>
                <a:spcPts val="0"/>
              </a:spcAft>
              <a:buFont typeface="Arial" pitchFamily="34" charset="0"/>
              <a:buNone/>
              <a:defRPr/>
            </a:pPr>
            <a:endParaRPr lang="en-US" dirty="0" smtClean="0">
              <a:ea typeface="+mn-ea"/>
            </a:endParaRPr>
          </a:p>
          <a:p>
            <a:pPr fontAlgn="auto">
              <a:spcAft>
                <a:spcPts val="0"/>
              </a:spcAft>
              <a:buFont typeface="Arial" pitchFamily="34" charset="0"/>
              <a:buNone/>
              <a:defRPr/>
            </a:pPr>
            <a:r>
              <a:rPr lang="en-US" dirty="0" smtClean="0">
                <a:ea typeface="+mn-ea"/>
              </a:rPr>
              <a:t>Stephen W. </a:t>
            </a:r>
            <a:r>
              <a:rPr lang="en-US" dirty="0" err="1" smtClean="0">
                <a:ea typeface="+mn-ea"/>
              </a:rPr>
              <a:t>Porges</a:t>
            </a:r>
            <a:r>
              <a:rPr lang="en-US" dirty="0" smtClean="0">
                <a:ea typeface="+mn-ea"/>
              </a:rPr>
              <a:t>, Ph.D.</a:t>
            </a:r>
          </a:p>
          <a:p>
            <a:pPr fontAlgn="auto">
              <a:spcAft>
                <a:spcPts val="0"/>
              </a:spcAft>
              <a:buFont typeface="Arial" pitchFamily="34" charset="0"/>
              <a:buNone/>
              <a:defRPr/>
            </a:pPr>
            <a:r>
              <a:rPr lang="en-US" dirty="0" smtClean="0">
                <a:ea typeface="+mn-ea"/>
              </a:rPr>
              <a:t>Distinguished University Scientist</a:t>
            </a:r>
          </a:p>
          <a:p>
            <a:pPr fontAlgn="auto">
              <a:spcAft>
                <a:spcPts val="0"/>
              </a:spcAft>
              <a:buFont typeface="Arial" pitchFamily="34" charset="0"/>
              <a:buNone/>
              <a:defRPr/>
            </a:pPr>
            <a:r>
              <a:rPr lang="en-US" dirty="0" smtClean="0"/>
              <a:t>Kinsey Institute at Indiana University</a:t>
            </a:r>
          </a:p>
          <a:p>
            <a:pPr fontAlgn="auto">
              <a:spcAft>
                <a:spcPts val="0"/>
              </a:spcAft>
              <a:buFont typeface="Arial" pitchFamily="34" charset="0"/>
              <a:buNone/>
              <a:defRPr/>
            </a:pPr>
            <a:endParaRPr lang="en-US" dirty="0" smtClean="0">
              <a:ea typeface="+mn-ea"/>
            </a:endParaRPr>
          </a:p>
          <a:p>
            <a:pPr fontAlgn="auto">
              <a:spcAft>
                <a:spcPts val="0"/>
              </a:spcAft>
              <a:buFont typeface="Arial" pitchFamily="34" charset="0"/>
              <a:buNone/>
              <a:defRPr/>
            </a:pPr>
            <a:endParaRPr lang="en-US" dirty="0" smtClean="0">
              <a:ea typeface="+mn-ea"/>
            </a:endParaRPr>
          </a:p>
        </p:txBody>
      </p:sp>
    </p:spTree>
    <p:extLst>
      <p:ext uri="{BB962C8B-B14F-4D97-AF65-F5344CB8AC3E}">
        <p14:creationId xmlns:p14="http://schemas.microsoft.com/office/powerpoint/2010/main" val="33887367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
      <a:dk1>
        <a:srgbClr val="000000"/>
      </a:dk1>
      <a:lt1>
        <a:srgbClr val="006699"/>
      </a:lt1>
      <a:dk2>
        <a:srgbClr val="000000"/>
      </a:dk2>
      <a:lt2>
        <a:srgbClr val="808080"/>
      </a:lt2>
      <a:accent1>
        <a:srgbClr val="00CC99"/>
      </a:accent1>
      <a:accent2>
        <a:srgbClr val="3333CC"/>
      </a:accent2>
      <a:accent3>
        <a:srgbClr val="AAB8CA"/>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Flow">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3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10436</TotalTime>
  <Words>4950</Words>
  <Application>Microsoft Office PowerPoint</Application>
  <PresentationFormat>On-screen Show (4:3)</PresentationFormat>
  <Paragraphs>757</Paragraphs>
  <Slides>138</Slides>
  <Notes>28</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138</vt:i4>
      </vt:variant>
    </vt:vector>
  </HeadingPairs>
  <TitlesOfParts>
    <vt:vector size="148" baseType="lpstr">
      <vt:lpstr>Breeze</vt:lpstr>
      <vt:lpstr>Default Design</vt:lpstr>
      <vt:lpstr>1_Flow</vt:lpstr>
      <vt:lpstr>Flow</vt:lpstr>
      <vt:lpstr>2_Flow</vt:lpstr>
      <vt:lpstr>3_Breeze</vt:lpstr>
      <vt:lpstr>1_Breeze</vt:lpstr>
      <vt:lpstr>4_Breeze</vt:lpstr>
      <vt:lpstr>Chart</vt:lpstr>
      <vt:lpstr>Clip</vt:lpstr>
      <vt:lpstr>PowerPoint Presentation</vt:lpstr>
      <vt:lpstr>   The ACE Study:  The Effect of Adverse Childhood Experiences on Adult Health and Behavior</vt:lpstr>
      <vt:lpstr>History of the Adverse Childhood Experiences Study</vt:lpstr>
      <vt:lpstr>History, continued</vt:lpstr>
      <vt:lpstr>PowerPoint Presentation</vt:lpstr>
      <vt:lpstr>Overview of Findings</vt:lpstr>
      <vt:lpstr>Categories of Adverse Childhood Experiences</vt:lpstr>
      <vt:lpstr>Categories of Adverse Childhood Experiences (2)</vt:lpstr>
      <vt:lpstr>PowerPoint Presentation</vt:lpstr>
      <vt:lpstr>PowerPoint Presentation</vt:lpstr>
      <vt:lpstr>PowerPoint Presentation</vt:lpstr>
      <vt:lpstr>ACE Score vs. Intravenous Drug Use</vt:lpstr>
      <vt:lpstr>PowerPoint Presentation</vt:lpstr>
      <vt:lpstr>PowerPoint Presentation</vt:lpstr>
      <vt:lpstr>PowerPoint Presentation</vt:lpstr>
      <vt:lpstr>PowerPoint Presentation</vt:lpstr>
      <vt:lpstr>PowerPoint Presentation</vt:lpstr>
      <vt:lpstr>Childhood Experiences Underlie Rape</vt:lpstr>
      <vt:lpstr>PowerPoint Presentation</vt:lpstr>
      <vt:lpstr>ACE Score vs.  Serious Job Problems</vt:lpstr>
      <vt:lpstr>Top 10 Risk Factors for Chronic Illness and Death in Adults </vt:lpstr>
      <vt:lpstr>Adverse Childhood Experiences are the Biggest Risk Factor for these Behaviors</vt:lpstr>
      <vt:lpstr>A Tour through the Neurophysiological Foundations of the Long Term Effects of ACEs</vt:lpstr>
      <vt:lpstr>Odds Adjusted Ratios for Risk Behaviors</vt:lpstr>
      <vt:lpstr>PowerPoint Presentation</vt:lpstr>
      <vt:lpstr>The ACE Score is the Sum of the Categories </vt:lpstr>
      <vt:lpstr>Adults in Court System</vt:lpstr>
      <vt:lpstr>Male Offenders in Criminal Courts                ACE categories                          General Population         Male Offenders</vt:lpstr>
      <vt:lpstr>So, we made it through everything, we’re 18, we can leave the abuse and dysfunction….</vt:lpstr>
      <vt:lpstr>PowerPoint Presentation</vt:lpstr>
      <vt:lpstr>Places to find clues</vt:lpstr>
      <vt:lpstr>PowerPoint Presentation</vt:lpstr>
      <vt:lpstr>The Newborn!</vt:lpstr>
      <vt:lpstr>Parental Interactions in Infancy</vt:lpstr>
      <vt:lpstr>PowerPoint Presentation</vt:lpstr>
      <vt:lpstr>Right brain to right brain </vt:lpstr>
      <vt:lpstr>PowerPoint Presentation</vt:lpstr>
      <vt:lpstr>The Relationship is Interactive</vt:lpstr>
      <vt:lpstr>The parent and child are one unit</vt:lpstr>
      <vt:lpstr>PowerPoint Presentation</vt:lpstr>
      <vt:lpstr>        Early Brain Development</vt:lpstr>
      <vt:lpstr>Cycles of hemispheric development</vt:lpstr>
      <vt:lpstr>Right Parietal Lobe</vt:lpstr>
      <vt:lpstr>Importance of Right Parietal Lobe</vt:lpstr>
      <vt:lpstr>Other types of attachment</vt:lpstr>
      <vt:lpstr>Consequences of Inadequate Attachment</vt:lpstr>
      <vt:lpstr>The Empty, Painful Heart: the legacy of inadequate attachment</vt:lpstr>
      <vt:lpstr>The Right Hemisphere</vt:lpstr>
      <vt:lpstr>Implicit Memory</vt:lpstr>
      <vt:lpstr>Implicit Memory</vt:lpstr>
      <vt:lpstr>Right Frontal Lobe</vt:lpstr>
      <vt:lpstr>Our brain organizes sensory input to  understand our environment</vt:lpstr>
      <vt:lpstr>Every species processes sensory input differently and is able to process different wavelengths of light, sound, heat</vt:lpstr>
      <vt:lpstr>Daniel Kish</vt:lpstr>
      <vt:lpstr>PowerPoint Presentation</vt:lpstr>
      <vt:lpstr>Vertical or Horizontal Rows?</vt:lpstr>
      <vt:lpstr>How About Now?</vt:lpstr>
      <vt:lpstr>Explicit Memory</vt:lpstr>
      <vt:lpstr>Hippocampus: Date, Time and Context</vt:lpstr>
      <vt:lpstr>Response to Environment has Two Pathways: Long and Short</vt:lpstr>
      <vt:lpstr>Hippocampus</vt:lpstr>
      <vt:lpstr>Sleep Physiology</vt:lpstr>
      <vt:lpstr>Our assumptions about our environment are based on sensory input from the present that is interpreted through the emotional memory of our past experience.</vt:lpstr>
      <vt:lpstr>So why do we all perceive the same physical sensory input differently?</vt:lpstr>
      <vt:lpstr>Epigenetics</vt:lpstr>
      <vt:lpstr>PowerPoint Presentation</vt:lpstr>
      <vt:lpstr>Dutch Hunger Winter November 1944-May 1945</vt:lpstr>
      <vt:lpstr>What is Epigenetics?</vt:lpstr>
      <vt:lpstr>Epigenetics is like Punctuation</vt:lpstr>
      <vt:lpstr>We can mean:</vt:lpstr>
      <vt:lpstr>Or:</vt:lpstr>
      <vt:lpstr>Epigenetic Changes can be Life-threatening!</vt:lpstr>
      <vt:lpstr>Expression of our Genes is Determined by the Environment</vt:lpstr>
      <vt:lpstr>PowerPoint Presentation</vt:lpstr>
      <vt:lpstr>Examples of Environmental Effects on Telomeres</vt:lpstr>
      <vt:lpstr>Environment Alters our Epigenome</vt:lpstr>
      <vt:lpstr>Continued…</vt:lpstr>
      <vt:lpstr>Brain-Derived Neurotropic Factor</vt:lpstr>
      <vt:lpstr>Studies in Rats</vt:lpstr>
      <vt:lpstr>HPA Axis:  Healthy Stress Response</vt:lpstr>
      <vt:lpstr>PowerPoint Presentation</vt:lpstr>
      <vt:lpstr>Body’s Healthy Steps to Respond to Stress</vt:lpstr>
      <vt:lpstr>PowerPoint Presentation</vt:lpstr>
      <vt:lpstr>Chronic Cortisol Release</vt:lpstr>
      <vt:lpstr>Chronic Cortisol Release</vt:lpstr>
      <vt:lpstr>Hippocampus during stress</vt:lpstr>
      <vt:lpstr>The Reward System</vt:lpstr>
      <vt:lpstr>Nucleus Accumbens</vt:lpstr>
      <vt:lpstr>PowerPoint Presentation</vt:lpstr>
      <vt:lpstr>CREB Maintains Homeostasis in the Nucleus Accumbens</vt:lpstr>
      <vt:lpstr>PreFrontal Cortex</vt:lpstr>
      <vt:lpstr>Prefrontal Cortex</vt:lpstr>
      <vt:lpstr>Ventral Tegmental Area</vt:lpstr>
      <vt:lpstr>Ventral Tegmental Area</vt:lpstr>
      <vt:lpstr>Ventral Tegmental Area</vt:lpstr>
      <vt:lpstr>Regulation of Pleasure/Motivation</vt:lpstr>
      <vt:lpstr>Summary of the Reward System</vt:lpstr>
      <vt:lpstr>PowerPoint Presentation</vt:lpstr>
      <vt:lpstr>The Polyvagal Theory</vt:lpstr>
      <vt:lpstr>Evolution of the Autonomic Nervous System</vt:lpstr>
      <vt:lpstr>We are the products of evolution</vt:lpstr>
      <vt:lpstr>PowerPoint Presentation</vt:lpstr>
      <vt:lpstr>PowerPoint Presentation</vt:lpstr>
      <vt:lpstr>PowerPoint Presentation</vt:lpstr>
      <vt:lpstr>Face-Heart Connection</vt:lpstr>
      <vt:lpstr>Evolutionary shifts in regulation of the heart</vt:lpstr>
      <vt:lpstr>Cranial Nerves</vt:lpstr>
      <vt:lpstr>Why Polyvagal?</vt:lpstr>
      <vt:lpstr>PowerPoint Presentation</vt:lpstr>
      <vt:lpstr>Our brain is always assessing level of risk in the environment; outside of our awareness</vt:lpstr>
      <vt:lpstr>Cortical control</vt:lpstr>
      <vt:lpstr>PowerPoint Presentation</vt:lpstr>
      <vt:lpstr>You were just using the object recognition part of your brain</vt:lpstr>
      <vt:lpstr>PowerPoint Presentation</vt:lpstr>
      <vt:lpstr>PowerPoint Presentation</vt:lpstr>
      <vt:lpstr>Phylogenetic organization of the autonomic nervous system</vt:lpstr>
      <vt:lpstr>Behaviors emerge out of our physiological state….</vt:lpstr>
      <vt:lpstr>When we assess a safe environment our ventral, myelinated Vagus is active</vt:lpstr>
      <vt:lpstr>When we assess a dangerous environment our sympathetic system is active</vt:lpstr>
      <vt:lpstr>When we assess the environment as life-threatening our older dorsal unmyelinated Vagus is released</vt:lpstr>
      <vt:lpstr>Overview</vt:lpstr>
      <vt:lpstr>Overview (cont.)</vt:lpstr>
      <vt:lpstr>PowerPoint Presentation</vt:lpstr>
      <vt:lpstr>What determines what is safe, dangerous or life threatening?</vt:lpstr>
      <vt:lpstr>PowerPoint Presentation</vt:lpstr>
      <vt:lpstr>Play behavior</vt:lpstr>
      <vt:lpstr>PowerPoint Presentation</vt:lpstr>
      <vt:lpstr>PowerPoint Presentation</vt:lpstr>
      <vt:lpstr>PowerPoint Presentation</vt:lpstr>
      <vt:lpstr>Private behaviors</vt:lpstr>
      <vt:lpstr>PowerPoint Presentation</vt:lpstr>
      <vt:lpstr>Past experience determines Present Behavior</vt:lpstr>
      <vt:lpstr>PowerPoint Presentation</vt:lpstr>
      <vt:lpstr>How do we help people regulate their behavior?</vt:lpstr>
      <vt:lpstr>PowerPoint Presentation</vt:lpstr>
      <vt:lpstr>Important take-home points</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ACE Study: The Most Important Study You May Have Never Heard Of</dc:title>
  <dc:creator>Arlene Nock</dc:creator>
  <cp:lastModifiedBy>Arlene Nock</cp:lastModifiedBy>
  <cp:revision>93</cp:revision>
  <cp:lastPrinted>2015-10-16T11:12:12Z</cp:lastPrinted>
  <dcterms:created xsi:type="dcterms:W3CDTF">2015-05-06T23:15:01Z</dcterms:created>
  <dcterms:modified xsi:type="dcterms:W3CDTF">2016-04-24T17:32:28Z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